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24" r:id="rId2"/>
    <p:sldId id="377" r:id="rId3"/>
    <p:sldId id="374" r:id="rId4"/>
    <p:sldId id="379" r:id="rId5"/>
    <p:sldId id="375" r:id="rId6"/>
    <p:sldId id="380" r:id="rId7"/>
    <p:sldId id="378" r:id="rId8"/>
    <p:sldId id="381" r:id="rId9"/>
    <p:sldId id="382" r:id="rId10"/>
    <p:sldId id="383" r:id="rId11"/>
    <p:sldId id="371" r:id="rId12"/>
    <p:sldId id="384" r:id="rId13"/>
    <p:sldId id="385" r:id="rId14"/>
  </p:sldIdLst>
  <p:sldSz cx="9144000" cy="6858000" type="screen4x3"/>
  <p:notesSz cx="67611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20F"/>
    <a:srgbClr val="FF66CC"/>
    <a:srgbClr val="FF99FF"/>
    <a:srgbClr val="FF6699"/>
    <a:srgbClr val="CC0099"/>
    <a:srgbClr val="FF00FF"/>
    <a:srgbClr val="FF3399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62" autoAdjust="0"/>
    <p:restoredTop sz="93606" autoAdjust="0"/>
  </p:normalViewPr>
  <p:slideViewPr>
    <p:cSldViewPr>
      <p:cViewPr>
        <p:scale>
          <a:sx n="60" d="100"/>
          <a:sy n="60" d="100"/>
        </p:scale>
        <p:origin x="-1956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0E031B-3BAC-491B-B081-9960D93F762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E826A790-D72A-4D6E-98AB-BA8DF3DA5D49}">
      <dgm:prSet custT="1"/>
      <dgm:spPr/>
      <dgm:t>
        <a:bodyPr/>
        <a:lstStyle/>
        <a:p>
          <a:pPr algn="ctr" rtl="0"/>
          <a:r>
            <a:rPr lang="en-US" sz="2800" b="1" dirty="0" smtClean="0"/>
            <a:t>VISI &amp; MISI UNISVET</a:t>
          </a:r>
          <a:endParaRPr lang="id-ID" sz="2800" b="1" dirty="0"/>
        </a:p>
      </dgm:t>
    </dgm:pt>
    <dgm:pt modelId="{58E503BB-806C-43BA-856C-DC0FEFBD4EF2}" type="parTrans" cxnId="{FA1F21BE-0923-4CF9-BACD-7755A840094A}">
      <dgm:prSet/>
      <dgm:spPr/>
      <dgm:t>
        <a:bodyPr/>
        <a:lstStyle/>
        <a:p>
          <a:endParaRPr lang="id-ID"/>
        </a:p>
      </dgm:t>
    </dgm:pt>
    <dgm:pt modelId="{9164E61C-4FFC-4FE3-ACA1-48BE49669C1D}" type="sibTrans" cxnId="{FA1F21BE-0923-4CF9-BACD-7755A840094A}">
      <dgm:prSet/>
      <dgm:spPr/>
      <dgm:t>
        <a:bodyPr/>
        <a:lstStyle/>
        <a:p>
          <a:endParaRPr lang="id-ID"/>
        </a:p>
      </dgm:t>
    </dgm:pt>
    <dgm:pt modelId="{AE145366-E062-4B3C-B314-50FFA1C89319}" type="pres">
      <dgm:prSet presAssocID="{C40E031B-3BAC-491B-B081-9960D93F762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BB1828B7-1E6F-452B-AE15-431DC71CC008}" type="pres">
      <dgm:prSet presAssocID="{E826A790-D72A-4D6E-98AB-BA8DF3DA5D49}" presName="parentText" presStyleLbl="node1" presStyleIdx="0" presStyleCnt="1" custLinFactNeighborY="5106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FA1F21BE-0923-4CF9-BACD-7755A840094A}" srcId="{C40E031B-3BAC-491B-B081-9960D93F7623}" destId="{E826A790-D72A-4D6E-98AB-BA8DF3DA5D49}" srcOrd="0" destOrd="0" parTransId="{58E503BB-806C-43BA-856C-DC0FEFBD4EF2}" sibTransId="{9164E61C-4FFC-4FE3-ACA1-48BE49669C1D}"/>
    <dgm:cxn modelId="{F0E33E79-DE93-4A48-B932-B86DF907C790}" type="presOf" srcId="{E826A790-D72A-4D6E-98AB-BA8DF3DA5D49}" destId="{BB1828B7-1E6F-452B-AE15-431DC71CC008}" srcOrd="0" destOrd="0" presId="urn:microsoft.com/office/officeart/2005/8/layout/vList2"/>
    <dgm:cxn modelId="{CEB1F8E1-8237-4BA4-AB59-30E2862BB621}" type="presOf" srcId="{C40E031B-3BAC-491B-B081-9960D93F7623}" destId="{AE145366-E062-4B3C-B314-50FFA1C89319}" srcOrd="0" destOrd="0" presId="urn:microsoft.com/office/officeart/2005/8/layout/vList2"/>
    <dgm:cxn modelId="{687EAB38-DC75-411B-9275-009E48554B34}" type="presParOf" srcId="{AE145366-E062-4B3C-B314-50FFA1C89319}" destId="{BB1828B7-1E6F-452B-AE15-431DC71CC00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0E031B-3BAC-491B-B081-9960D93F762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E826A790-D72A-4D6E-98AB-BA8DF3DA5D49}">
      <dgm:prSet custT="1"/>
      <dgm:spPr/>
      <dgm:t>
        <a:bodyPr/>
        <a:lstStyle/>
        <a:p>
          <a:pPr algn="ctr" rtl="0"/>
          <a:r>
            <a:rPr lang="en-US" sz="2800" b="1" dirty="0" smtClean="0"/>
            <a:t>MISI UNISVET (</a:t>
          </a:r>
          <a:r>
            <a:rPr lang="en-US" sz="2800" b="1" dirty="0" err="1" smtClean="0"/>
            <a:t>Lanjutan</a:t>
          </a:r>
          <a:r>
            <a:rPr lang="en-US" sz="2800" b="1" dirty="0" smtClean="0"/>
            <a:t>)</a:t>
          </a:r>
          <a:endParaRPr lang="id-ID" sz="2800" b="1" dirty="0"/>
        </a:p>
      </dgm:t>
    </dgm:pt>
    <dgm:pt modelId="{58E503BB-806C-43BA-856C-DC0FEFBD4EF2}" type="parTrans" cxnId="{FA1F21BE-0923-4CF9-BACD-7755A840094A}">
      <dgm:prSet/>
      <dgm:spPr/>
      <dgm:t>
        <a:bodyPr/>
        <a:lstStyle/>
        <a:p>
          <a:endParaRPr lang="id-ID"/>
        </a:p>
      </dgm:t>
    </dgm:pt>
    <dgm:pt modelId="{9164E61C-4FFC-4FE3-ACA1-48BE49669C1D}" type="sibTrans" cxnId="{FA1F21BE-0923-4CF9-BACD-7755A840094A}">
      <dgm:prSet/>
      <dgm:spPr/>
      <dgm:t>
        <a:bodyPr/>
        <a:lstStyle/>
        <a:p>
          <a:endParaRPr lang="id-ID"/>
        </a:p>
      </dgm:t>
    </dgm:pt>
    <dgm:pt modelId="{AE145366-E062-4B3C-B314-50FFA1C89319}" type="pres">
      <dgm:prSet presAssocID="{C40E031B-3BAC-491B-B081-9960D93F762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BB1828B7-1E6F-452B-AE15-431DC71CC008}" type="pres">
      <dgm:prSet presAssocID="{E826A790-D72A-4D6E-98AB-BA8DF3DA5D49}" presName="parentText" presStyleLbl="node1" presStyleIdx="0" presStyleCnt="1" custLinFactNeighborY="5106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8AEF3775-BFC3-4488-A2CE-6007D2ADE155}" type="presOf" srcId="{C40E031B-3BAC-491B-B081-9960D93F7623}" destId="{AE145366-E062-4B3C-B314-50FFA1C89319}" srcOrd="0" destOrd="0" presId="urn:microsoft.com/office/officeart/2005/8/layout/vList2"/>
    <dgm:cxn modelId="{FA1F21BE-0923-4CF9-BACD-7755A840094A}" srcId="{C40E031B-3BAC-491B-B081-9960D93F7623}" destId="{E826A790-D72A-4D6E-98AB-BA8DF3DA5D49}" srcOrd="0" destOrd="0" parTransId="{58E503BB-806C-43BA-856C-DC0FEFBD4EF2}" sibTransId="{9164E61C-4FFC-4FE3-ACA1-48BE49669C1D}"/>
    <dgm:cxn modelId="{14D88EC3-C1E1-4CDB-95E6-917E6A9220B6}" type="presOf" srcId="{E826A790-D72A-4D6E-98AB-BA8DF3DA5D49}" destId="{BB1828B7-1E6F-452B-AE15-431DC71CC008}" srcOrd="0" destOrd="0" presId="urn:microsoft.com/office/officeart/2005/8/layout/vList2"/>
    <dgm:cxn modelId="{F1CD20FF-A6C1-4DC2-874A-A514734F4B63}" type="presParOf" srcId="{AE145366-E062-4B3C-B314-50FFA1C89319}" destId="{BB1828B7-1E6F-452B-AE15-431DC71CC00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1828B7-1E6F-452B-AE15-431DC71CC008}">
      <dsp:nvSpPr>
        <dsp:cNvPr id="0" name=""/>
        <dsp:cNvSpPr/>
      </dsp:nvSpPr>
      <dsp:spPr>
        <a:xfrm>
          <a:off x="0" y="277"/>
          <a:ext cx="3633019" cy="58449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VISI &amp; MISI UNISVET</a:t>
          </a:r>
          <a:endParaRPr lang="id-ID" sz="2800" b="1" kern="1200" dirty="0"/>
        </a:p>
      </dsp:txBody>
      <dsp:txXfrm>
        <a:off x="28533" y="28810"/>
        <a:ext cx="3575953" cy="5274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1828B7-1E6F-452B-AE15-431DC71CC008}">
      <dsp:nvSpPr>
        <dsp:cNvPr id="0" name=""/>
        <dsp:cNvSpPr/>
      </dsp:nvSpPr>
      <dsp:spPr>
        <a:xfrm>
          <a:off x="0" y="277"/>
          <a:ext cx="4090219" cy="58449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MISI UNISVET (</a:t>
          </a:r>
          <a:r>
            <a:rPr lang="en-US" sz="2800" b="1" kern="1200" dirty="0" err="1" smtClean="0"/>
            <a:t>Lanjutan</a:t>
          </a:r>
          <a:r>
            <a:rPr lang="en-US" sz="2800" b="1" kern="1200" dirty="0" smtClean="0"/>
            <a:t>)</a:t>
          </a:r>
          <a:endParaRPr lang="id-ID" sz="2800" b="1" kern="1200" dirty="0"/>
        </a:p>
      </dsp:txBody>
      <dsp:txXfrm>
        <a:off x="28533" y="28810"/>
        <a:ext cx="4033153" cy="527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FB567-E41A-4DF6-936D-681C5777BAE2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D4BB0-E032-435A-A0C8-A3CAD68BB1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4085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BB3EE2-5141-40B1-BEE4-6CE750208243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8F8F8E-1E0A-45F3-B8DD-FA6C88C9BD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15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F8F8E-1E0A-45F3-B8DD-FA6C88C9BDE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09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74636"/>
            <a:ext cx="8382000" cy="4373564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sz="7200" b="1" dirty="0" smtClean="0">
              <a:latin typeface="+mj-lt"/>
            </a:endParaRPr>
          </a:p>
          <a:p>
            <a:pPr marL="0" indent="0" algn="ctr">
              <a:buNone/>
            </a:pPr>
            <a:endParaRPr lang="en-US" sz="7200" b="1" dirty="0">
              <a:latin typeface="+mj-lt"/>
            </a:endParaRPr>
          </a:p>
          <a:p>
            <a:pPr marL="0" indent="0" algn="ctr">
              <a:buNone/>
            </a:pPr>
            <a:endParaRPr lang="en-US" sz="7200" b="1" dirty="0" smtClean="0">
              <a:latin typeface="+mj-lt"/>
            </a:endParaRPr>
          </a:p>
          <a:p>
            <a:pPr marL="0" indent="0" algn="ctr">
              <a:buNone/>
            </a:pPr>
            <a:endParaRPr lang="en-US" sz="7200" b="1" dirty="0">
              <a:latin typeface="+mj-lt"/>
            </a:endParaRPr>
          </a:p>
          <a:p>
            <a:pPr marL="0" indent="0" algn="ctr">
              <a:buNone/>
            </a:pPr>
            <a:endParaRPr lang="en-US" sz="7200" b="1" dirty="0" smtClean="0">
              <a:latin typeface="+mj-lt"/>
            </a:endParaRPr>
          </a:p>
          <a:p>
            <a:pPr marL="0" indent="0" algn="ctr">
              <a:buNone/>
            </a:pPr>
            <a:endParaRPr lang="en-US" sz="7200" b="1" dirty="0" smtClean="0">
              <a:latin typeface="+mj-lt"/>
            </a:endParaRPr>
          </a:p>
          <a:p>
            <a:pPr marL="0" indent="0" algn="ctr">
              <a:buNone/>
            </a:pPr>
            <a:endParaRPr lang="en-US" sz="7200" b="1" dirty="0">
              <a:latin typeface="+mj-lt"/>
            </a:endParaRPr>
          </a:p>
          <a:p>
            <a:pPr marL="0" indent="0" algn="ctr">
              <a:buNone/>
            </a:pPr>
            <a:endParaRPr lang="en-US" sz="7200" b="1" dirty="0" smtClean="0">
              <a:latin typeface="+mj-lt"/>
            </a:endParaRPr>
          </a:p>
          <a:p>
            <a:pPr marL="0" indent="0" algn="ctr">
              <a:buNone/>
            </a:pPr>
            <a:endParaRPr lang="en-US" sz="7200" b="1" dirty="0">
              <a:latin typeface="+mj-lt"/>
            </a:endParaRPr>
          </a:p>
          <a:p>
            <a:pPr marL="0" indent="0" algn="ctr">
              <a:buNone/>
            </a:pPr>
            <a:endParaRPr lang="en-US" sz="7200" b="1" dirty="0" smtClean="0">
              <a:latin typeface="+mj-lt"/>
            </a:endParaRPr>
          </a:p>
          <a:p>
            <a:pPr marL="0" indent="0" algn="ctr">
              <a:buNone/>
            </a:pPr>
            <a:endParaRPr lang="en-US" sz="7200" b="1" dirty="0">
              <a:latin typeface="+mj-lt"/>
            </a:endParaRPr>
          </a:p>
          <a:p>
            <a:pPr marL="0" indent="0" algn="ctr">
              <a:buNone/>
            </a:pPr>
            <a:endParaRPr lang="en-US" sz="7200" b="1" dirty="0" smtClean="0">
              <a:latin typeface="+mj-lt"/>
            </a:endParaRPr>
          </a:p>
          <a:p>
            <a:pPr marL="0" indent="0" algn="ctr">
              <a:buNone/>
            </a:pPr>
            <a:endParaRPr lang="en-US" sz="7200" b="1" dirty="0" smtClean="0">
              <a:latin typeface="+mj-lt"/>
            </a:endParaRPr>
          </a:p>
          <a:p>
            <a:pPr marL="0" indent="0" algn="ctr">
              <a:buNone/>
            </a:pPr>
            <a:endParaRPr lang="en-US" sz="7200" b="1" dirty="0">
              <a:latin typeface="+mj-lt"/>
            </a:endParaRPr>
          </a:p>
          <a:p>
            <a:pPr marL="0" indent="0" algn="ctr">
              <a:buNone/>
            </a:pPr>
            <a:endParaRPr lang="en-US" sz="7200" b="1" dirty="0" smtClean="0">
              <a:latin typeface="+mj-lt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8000" b="1" dirty="0" smtClean="0">
                <a:latin typeface="+mj-lt"/>
              </a:rPr>
              <a:t>ROAD MAP PENELITIAN DAN PENGABDIAN PADA MASYARAKAT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8000" b="1" dirty="0" smtClean="0">
                <a:latin typeface="+mj-lt"/>
              </a:rPr>
              <a:t>LPPM UNIVERSITAS IVET 2020 </a:t>
            </a:r>
            <a:r>
              <a:rPr lang="en-US" sz="8000" b="1" dirty="0" smtClean="0">
                <a:latin typeface="+mj-lt"/>
              </a:rPr>
              <a:t>- 2024</a:t>
            </a:r>
            <a:endParaRPr lang="en-US" sz="8000" b="1" dirty="0">
              <a:latin typeface="+mj-lt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en-US" sz="8800" b="1" dirty="0" smtClean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8800" b="1" dirty="0" smtClean="0"/>
              <a:t>UNIVERSITAS IVET 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8800" b="1" dirty="0" smtClean="0"/>
              <a:t>SEMARANG 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id-ID" sz="8800" b="1" dirty="0" smtClean="0"/>
              <a:t>20</a:t>
            </a:r>
            <a:r>
              <a:rPr lang="en-US" sz="8800" b="1" dirty="0" smtClean="0"/>
              <a:t>2</a:t>
            </a:r>
            <a:r>
              <a:rPr lang="id-ID" sz="8800" b="1" dirty="0" smtClean="0"/>
              <a:t>1</a:t>
            </a:r>
            <a:endParaRPr lang="id-ID" sz="8800" dirty="0"/>
          </a:p>
          <a:p>
            <a:pPr marL="0" indent="0" algn="ctr">
              <a:buNone/>
            </a:pPr>
            <a:endParaRPr lang="id-ID" sz="4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2200"/>
            <a:ext cx="91440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 descr="https://cdn-2.tstatic.net/tribunnewswiki/foto/bank/images/ivet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8185" y="362585"/>
            <a:ext cx="5250815" cy="37522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4159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70" decel="100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770" decel="100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70" decel="100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770" decel="100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70" decel="100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770" decel="100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2400" y="304800"/>
            <a:ext cx="8839200" cy="64008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 smtClean="0"/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Strategi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Arah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Kebijakan</a:t>
            </a:r>
            <a:r>
              <a:rPr lang="en-US" sz="2400" b="1" dirty="0" smtClean="0">
                <a:solidFill>
                  <a:schemeClr val="tx1"/>
                </a:solidFill>
              </a:rPr>
              <a:t>:</a:t>
            </a:r>
            <a:r>
              <a:rPr lang="en-US" sz="2400" b="1" dirty="0" smtClean="0"/>
              <a:t> </a:t>
            </a:r>
          </a:p>
          <a:p>
            <a:r>
              <a:rPr lang="en-US" sz="2400" dirty="0" smtClean="0"/>
              <a:t> 1) </a:t>
            </a:r>
            <a:r>
              <a:rPr lang="en-US" sz="2400" dirty="0" err="1" smtClean="0"/>
              <a:t>Penyelenggaraan</a:t>
            </a:r>
            <a:r>
              <a:rPr lang="en-US" sz="2400" dirty="0" smtClean="0"/>
              <a:t> </a:t>
            </a:r>
            <a:r>
              <a:rPr lang="en-US" sz="2400" dirty="0" err="1" smtClean="0"/>
              <a:t>pelatihan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metodologi</a:t>
            </a:r>
            <a:r>
              <a:rPr lang="en-US" sz="2400" dirty="0" smtClean="0"/>
              <a:t>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pengelolaan</a:t>
            </a:r>
            <a:r>
              <a:rPr lang="en-US" sz="2400" dirty="0" smtClean="0"/>
              <a:t> </a:t>
            </a:r>
            <a:r>
              <a:rPr lang="en-US" sz="2400" dirty="0" err="1" smtClean="0"/>
              <a:t>pengabdian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. </a:t>
            </a:r>
          </a:p>
          <a:p>
            <a:r>
              <a:rPr lang="en-US" sz="2400" dirty="0" smtClean="0"/>
              <a:t>2) </a:t>
            </a:r>
            <a:r>
              <a:rPr lang="en-US" sz="2400" dirty="0" err="1" smtClean="0"/>
              <a:t>Memfasilitasi</a:t>
            </a:r>
            <a:r>
              <a:rPr lang="en-US" sz="2400" dirty="0" smtClean="0"/>
              <a:t> </a:t>
            </a:r>
            <a:r>
              <a:rPr lang="en-US" sz="2400" dirty="0" err="1" smtClean="0"/>
              <a:t>pengembangan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pengabdian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 smtClean="0"/>
              <a:t>disiplin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 err="1" smtClean="0"/>
              <a:t>bidang</a:t>
            </a:r>
            <a:r>
              <a:rPr lang="en-US" sz="2400" dirty="0" smtClean="0"/>
              <a:t> </a:t>
            </a:r>
            <a:r>
              <a:rPr lang="en-US" sz="2400" dirty="0" err="1" smtClean="0"/>
              <a:t>antar</a:t>
            </a:r>
            <a:r>
              <a:rPr lang="en-US" sz="2400" dirty="0" smtClean="0"/>
              <a:t> </a:t>
            </a:r>
            <a:r>
              <a:rPr lang="en-US" sz="2400" dirty="0" err="1" smtClean="0"/>
              <a:t>disiplin</a:t>
            </a:r>
            <a:r>
              <a:rPr lang="en-US" sz="2400" dirty="0" smtClean="0"/>
              <a:t>. </a:t>
            </a:r>
          </a:p>
          <a:p>
            <a:r>
              <a:rPr lang="en-US" sz="2400" dirty="0" smtClean="0"/>
              <a:t>3) </a:t>
            </a:r>
            <a:r>
              <a:rPr lang="en-US" sz="2400" dirty="0" err="1" smtClean="0"/>
              <a:t>Memfasilitasi</a:t>
            </a:r>
            <a:r>
              <a:rPr lang="en-US" sz="2400" dirty="0" smtClean="0"/>
              <a:t> </a:t>
            </a:r>
            <a:r>
              <a:rPr lang="en-US" sz="2400" dirty="0" err="1" smtClean="0"/>
              <a:t>pengembangan</a:t>
            </a:r>
            <a:r>
              <a:rPr lang="en-US" sz="2400" dirty="0" smtClean="0"/>
              <a:t> proposal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yang  </a:t>
            </a:r>
            <a:r>
              <a:rPr lang="en-US" sz="2400" dirty="0" err="1" smtClean="0"/>
              <a:t>ber</a:t>
            </a:r>
            <a:r>
              <a:rPr lang="en-US" sz="2400" dirty="0" smtClean="0"/>
              <a:t>-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mutu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berdaya</a:t>
            </a:r>
            <a:r>
              <a:rPr lang="en-US" sz="2400" dirty="0" smtClean="0"/>
              <a:t> </a:t>
            </a:r>
            <a:r>
              <a:rPr lang="en-US" sz="2400" dirty="0" err="1" smtClean="0"/>
              <a:t>saing</a:t>
            </a:r>
            <a:r>
              <a:rPr lang="en-US" sz="2400" dirty="0" smtClean="0"/>
              <a:t> </a:t>
            </a:r>
            <a:r>
              <a:rPr lang="en-US" sz="2400" dirty="0" err="1" smtClean="0"/>
              <a:t>tinggi</a:t>
            </a:r>
            <a:r>
              <a:rPr lang="en-US" sz="2400" dirty="0" smtClean="0"/>
              <a:t>. </a:t>
            </a:r>
          </a:p>
          <a:p>
            <a:r>
              <a:rPr lang="en-US" sz="2400" dirty="0" smtClean="0"/>
              <a:t>4)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 smtClean="0"/>
              <a:t>terkait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upaya</a:t>
            </a:r>
            <a:r>
              <a:rPr lang="en-US" sz="2400" dirty="0" smtClean="0"/>
              <a:t> </a:t>
            </a:r>
            <a:r>
              <a:rPr lang="en-US" sz="2400" dirty="0" err="1" smtClean="0"/>
              <a:t>peningkatan</a:t>
            </a:r>
            <a:r>
              <a:rPr lang="en-US" sz="2400" dirty="0" smtClean="0"/>
              <a:t>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kecerdasan</a:t>
            </a:r>
            <a:r>
              <a:rPr lang="en-US" sz="2400" dirty="0" smtClean="0"/>
              <a:t> </a:t>
            </a:r>
            <a:r>
              <a:rPr lang="en-US" sz="2400" dirty="0" err="1" smtClean="0"/>
              <a:t>bangsa</a:t>
            </a:r>
            <a:r>
              <a:rPr lang="en-US" sz="2400" dirty="0" smtClean="0"/>
              <a:t>. </a:t>
            </a:r>
          </a:p>
          <a:p>
            <a:r>
              <a:rPr lang="en-US" sz="2400" dirty="0" smtClean="0"/>
              <a:t>5) </a:t>
            </a:r>
            <a:r>
              <a:rPr lang="en-US" sz="2400" dirty="0" err="1" smtClean="0"/>
              <a:t>Penerapan</a:t>
            </a:r>
            <a:r>
              <a:rPr lang="en-US" sz="2400" dirty="0" smtClean="0"/>
              <a:t> </a:t>
            </a:r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 smtClean="0"/>
              <a:t>khususnya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peningkatan</a:t>
            </a:r>
            <a:r>
              <a:rPr lang="en-US" sz="2400" dirty="0" smtClean="0"/>
              <a:t>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mutu</a:t>
            </a:r>
            <a:r>
              <a:rPr lang="en-US" sz="2400" dirty="0" smtClean="0"/>
              <a:t> </a:t>
            </a:r>
            <a:r>
              <a:rPr lang="en-US" sz="2400" dirty="0" err="1" smtClean="0"/>
              <a:t>pendidikan</a:t>
            </a:r>
            <a:r>
              <a:rPr lang="en-US" sz="2400" dirty="0" smtClean="0"/>
              <a:t>. </a:t>
            </a:r>
          </a:p>
          <a:p>
            <a:r>
              <a:rPr lang="en-US" sz="2400" dirty="0" smtClean="0"/>
              <a:t>6) </a:t>
            </a:r>
            <a:r>
              <a:rPr lang="en-US" sz="2400" dirty="0" err="1" smtClean="0"/>
              <a:t>Pengembangan</a:t>
            </a:r>
            <a:r>
              <a:rPr lang="en-US" sz="2400" dirty="0" smtClean="0"/>
              <a:t> 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komunikasi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yang </a:t>
            </a:r>
            <a:r>
              <a:rPr lang="en-US" sz="2400" dirty="0" err="1" smtClean="0"/>
              <a:t>akseptabel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akurat</a:t>
            </a:r>
            <a:r>
              <a:rPr lang="en-US" sz="2400" dirty="0" smtClean="0"/>
              <a:t>.  </a:t>
            </a:r>
          </a:p>
          <a:p>
            <a:r>
              <a:rPr lang="en-US" sz="2400" dirty="0" smtClean="0"/>
              <a:t>8) </a:t>
            </a:r>
            <a:r>
              <a:rPr lang="en-US" sz="2400" dirty="0" err="1" smtClean="0"/>
              <a:t>Pengembangan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jejaring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pengabdian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 smtClean="0"/>
              <a:t>lembaga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perguruan</a:t>
            </a:r>
            <a:r>
              <a:rPr lang="en-US" sz="2400" dirty="0" smtClean="0"/>
              <a:t> </a:t>
            </a:r>
            <a:r>
              <a:rPr lang="en-US" sz="2400" dirty="0" err="1" smtClean="0"/>
              <a:t>tinggi</a:t>
            </a:r>
            <a:r>
              <a:rPr lang="en-US" sz="2400" dirty="0" smtClean="0"/>
              <a:t> di   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 </a:t>
            </a:r>
            <a:r>
              <a:rPr lang="en-US" sz="2400" dirty="0" err="1" smtClean="0"/>
              <a:t>luar</a:t>
            </a:r>
            <a:r>
              <a:rPr lang="en-US" sz="2400" dirty="0" smtClean="0"/>
              <a:t> </a:t>
            </a:r>
            <a:r>
              <a:rPr lang="en-US" sz="2400" dirty="0" err="1" smtClean="0"/>
              <a:t>negeri</a:t>
            </a:r>
            <a:r>
              <a:rPr lang="en-US" sz="2400" dirty="0" smtClean="0"/>
              <a:t>. 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1033201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152400" y="228600"/>
            <a:ext cx="1447800" cy="453807"/>
          </a:xfrm>
          <a:prstGeom prst="parallelogram">
            <a:avLst>
              <a:gd name="adj" fmla="val 86888"/>
            </a:avLst>
          </a:prstGeom>
          <a:solidFill>
            <a:srgbClr val="7030A0"/>
          </a:solidFill>
          <a:effectLst>
            <a:softEdge rad="63500"/>
          </a:effectLst>
          <a:scene3d>
            <a:camera prst="orthographicFront"/>
            <a:lightRig rig="balanced" dir="t">
              <a:rot lat="0" lon="0" rev="2100000"/>
            </a:lightRig>
          </a:scene3d>
          <a:sp3d>
            <a:bevelT prst="angle"/>
          </a:sp3d>
        </p:spPr>
        <p:txBody>
          <a:bodyPr wrap="square" rtlCol="0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1200" b="1" dirty="0" smtClean="0">
                <a:ln w="50800"/>
                <a:solidFill>
                  <a:srgbClr val="FFFF00"/>
                </a:solidFill>
                <a:latin typeface="Arial Black" pitchFamily="34" charset="0"/>
              </a:rPr>
              <a:t>HOME</a:t>
            </a:r>
            <a:endParaRPr lang="en-US" sz="1200" b="1" dirty="0">
              <a:ln w="50800"/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TextBox 5">
            <a:hlinkClick r:id="" action="ppaction://noaction"/>
          </p:cNvPr>
          <p:cNvSpPr txBox="1"/>
          <p:nvPr/>
        </p:nvSpPr>
        <p:spPr>
          <a:xfrm>
            <a:off x="1295400" y="228600"/>
            <a:ext cx="1447800" cy="453807"/>
          </a:xfrm>
          <a:prstGeom prst="parallelogram">
            <a:avLst>
              <a:gd name="adj" fmla="val 86888"/>
            </a:avLst>
          </a:prstGeom>
          <a:solidFill>
            <a:srgbClr val="FFFF00"/>
          </a:solidFill>
          <a:effectLst>
            <a:softEdge rad="63500"/>
          </a:effectLst>
          <a:scene3d>
            <a:camera prst="orthographicFront"/>
            <a:lightRig rig="balanced" dir="t">
              <a:rot lat="0" lon="0" rev="2100000"/>
            </a:lightRig>
          </a:scene3d>
          <a:sp3d>
            <a:bevelT prst="angle"/>
          </a:sp3d>
        </p:spPr>
        <p:txBody>
          <a:bodyPr wrap="square" rtlCol="0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1200" b="1" dirty="0" smtClean="0">
                <a:ln w="50800"/>
                <a:solidFill>
                  <a:srgbClr val="7030A0"/>
                </a:solidFill>
                <a:latin typeface="Arial Black" pitchFamily="34" charset="0"/>
              </a:rPr>
              <a:t>NEXT</a:t>
            </a:r>
            <a:endParaRPr lang="en-US" sz="1200" b="1" dirty="0">
              <a:ln w="50800"/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5400" y="543580"/>
            <a:ext cx="7239000" cy="1077218"/>
          </a:xfrm>
          <a:prstGeom prst="rect">
            <a:avLst/>
          </a:prstGeom>
          <a:solidFill>
            <a:srgbClr val="CC0099"/>
          </a:solidFill>
        </p:spPr>
        <p:txBody>
          <a:bodyPr wrap="square" rtlCol="0">
            <a:spAutoFit/>
          </a:bodyPr>
          <a:lstStyle/>
          <a:p>
            <a:pPr algn="ctr">
              <a:defRPr sz="1800"/>
            </a:pPr>
            <a:r>
              <a:rPr lang="en-US" sz="3200" b="1" dirty="0" smtClean="0">
                <a:solidFill>
                  <a:schemeClr val="bg1"/>
                </a:solidFill>
              </a:rPr>
              <a:t>RENCANA PROGRAM BIDANG  PENELITIAN &amp; PENGABDIAN</a:t>
            </a:r>
            <a:endParaRPr lang="id-ID" sz="32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1719977"/>
            <a:ext cx="8839200" cy="4597003"/>
          </a:xfrm>
          <a:prstGeom prst="roundRect">
            <a:avLst/>
          </a:prstGeom>
          <a:solidFill>
            <a:srgbClr val="FF99FF"/>
          </a:solidFill>
          <a:ln>
            <a:solidFill>
              <a:srgbClr val="7030A0"/>
            </a:solidFill>
          </a:ln>
          <a:scene3d>
            <a:camera prst="perspectiveFront"/>
            <a:lightRig rig="threeP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 </a:t>
            </a:r>
            <a:r>
              <a:rPr lang="en-US" sz="2400" dirty="0" smtClean="0"/>
              <a:t>1) </a:t>
            </a:r>
            <a:r>
              <a:rPr lang="en-US" sz="2400" dirty="0" err="1" smtClean="0"/>
              <a:t>Pemberdayaan</a:t>
            </a:r>
            <a:r>
              <a:rPr lang="en-US" sz="2400" dirty="0" smtClean="0"/>
              <a:t> </a:t>
            </a:r>
            <a:r>
              <a:rPr lang="en-US" sz="2400" dirty="0" err="1"/>
              <a:t>dosen</a:t>
            </a:r>
            <a:r>
              <a:rPr lang="en-US" sz="2400" dirty="0"/>
              <a:t> senior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dosen</a:t>
            </a:r>
            <a:r>
              <a:rPr lang="en-US" sz="2400" dirty="0"/>
              <a:t> </a:t>
            </a:r>
            <a:r>
              <a:rPr lang="en-US" sz="2400" dirty="0" err="1"/>
              <a:t>bergelar</a:t>
            </a:r>
            <a:r>
              <a:rPr lang="en-US" sz="2400" dirty="0"/>
              <a:t> </a:t>
            </a:r>
            <a:r>
              <a:rPr lang="en-US" sz="2400" dirty="0" err="1"/>
              <a:t>doktor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/>
              <a:t>pengembang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pengabdian</a:t>
            </a:r>
            <a:r>
              <a:rPr lang="en-US" sz="2400" dirty="0" smtClean="0"/>
              <a:t>    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. </a:t>
            </a:r>
          </a:p>
          <a:p>
            <a:r>
              <a:rPr lang="en-US" sz="2400" dirty="0" smtClean="0"/>
              <a:t>2) </a:t>
            </a:r>
            <a:r>
              <a:rPr lang="en-US" sz="2400" dirty="0" err="1" smtClean="0"/>
              <a:t>Pengembangan</a:t>
            </a:r>
            <a:r>
              <a:rPr lang="en-US" sz="2400" dirty="0" smtClean="0"/>
              <a:t> </a:t>
            </a:r>
            <a:r>
              <a:rPr lang="en-US" sz="2400" dirty="0" err="1"/>
              <a:t>pusat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</a:t>
            </a:r>
            <a:r>
              <a:rPr lang="en-US" sz="2400" dirty="0" err="1"/>
              <a:t>bertaraf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nasional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 </a:t>
            </a:r>
            <a:r>
              <a:rPr lang="en-US" sz="2400" dirty="0" err="1"/>
              <a:t>berbasis</a:t>
            </a:r>
            <a:r>
              <a:rPr lang="en-US" sz="2400" dirty="0"/>
              <a:t> </a:t>
            </a:r>
            <a:r>
              <a:rPr lang="en-US" sz="2400" dirty="0" err="1"/>
              <a:t>kearifan</a:t>
            </a:r>
            <a:r>
              <a:rPr lang="en-US" sz="2400" dirty="0"/>
              <a:t> </a:t>
            </a:r>
            <a:r>
              <a:rPr lang="en-US" sz="2400" dirty="0" err="1"/>
              <a:t>lokal</a:t>
            </a:r>
            <a:r>
              <a:rPr lang="en-US" sz="2400" dirty="0"/>
              <a:t> yang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memenuhi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yang </a:t>
            </a:r>
            <a:r>
              <a:rPr lang="en-US" sz="2400" dirty="0" err="1"/>
              <a:t>dibutuhkan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/>
              <a:t>baik</a:t>
            </a:r>
            <a:r>
              <a:rPr lang="en-US" sz="2400" dirty="0"/>
              <a:t> di </a:t>
            </a:r>
            <a:r>
              <a:rPr lang="en-US" sz="2400" dirty="0" err="1"/>
              <a:t>tingkat</a:t>
            </a:r>
            <a:r>
              <a:rPr lang="en-US" sz="2400" dirty="0"/>
              <a:t> </a:t>
            </a:r>
            <a:r>
              <a:rPr lang="en-US" sz="2400" dirty="0" err="1"/>
              <a:t>Universitas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Fakultas</a:t>
            </a:r>
            <a:r>
              <a:rPr lang="en-US" sz="2400" dirty="0"/>
              <a:t>. </a:t>
            </a:r>
          </a:p>
          <a:p>
            <a:r>
              <a:rPr lang="en-US" sz="2400" dirty="0" smtClean="0"/>
              <a:t>3) </a:t>
            </a:r>
            <a:r>
              <a:rPr lang="en-US" sz="2400" dirty="0" err="1" smtClean="0"/>
              <a:t>Peningkatan</a:t>
            </a:r>
            <a:r>
              <a:rPr lang="en-US" sz="2400" dirty="0" smtClean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perolehan</a:t>
            </a:r>
            <a:r>
              <a:rPr lang="en-US" sz="2400" dirty="0"/>
              <a:t> HKI. </a:t>
            </a:r>
          </a:p>
          <a:p>
            <a:r>
              <a:rPr lang="en-US" sz="2400" dirty="0" smtClean="0"/>
              <a:t>4) </a:t>
            </a:r>
            <a:r>
              <a:rPr lang="en-US" sz="2400" dirty="0" err="1" smtClean="0"/>
              <a:t>Peningkatan</a:t>
            </a:r>
            <a:r>
              <a:rPr lang="en-US" sz="2400" dirty="0" smtClean="0"/>
              <a:t> </a:t>
            </a:r>
            <a:r>
              <a:rPr lang="en-US" sz="2400" dirty="0" err="1"/>
              <a:t>kerjasama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lembaga</a:t>
            </a:r>
            <a:r>
              <a:rPr lang="en-US" sz="2400" dirty="0"/>
              <a:t> </a:t>
            </a:r>
            <a:r>
              <a:rPr lang="en-US" sz="2400" dirty="0" err="1"/>
              <a:t>mitra</a:t>
            </a:r>
            <a:r>
              <a:rPr lang="en-US" sz="2400" dirty="0"/>
              <a:t> (</a:t>
            </a:r>
            <a:r>
              <a:rPr lang="en-US" sz="2400" dirty="0" err="1"/>
              <a:t>nasional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internasional</a:t>
            </a:r>
            <a:r>
              <a:rPr lang="en-US" sz="2400" dirty="0"/>
              <a:t>). </a:t>
            </a:r>
          </a:p>
          <a:p>
            <a:r>
              <a:rPr lang="en-US" sz="2400" dirty="0" smtClean="0"/>
              <a:t>5) </a:t>
            </a:r>
            <a:r>
              <a:rPr lang="en-US" sz="2400" dirty="0" err="1" smtClean="0"/>
              <a:t>Peningkatan</a:t>
            </a:r>
            <a:r>
              <a:rPr lang="en-US" sz="2400" dirty="0" smtClean="0"/>
              <a:t> </a:t>
            </a:r>
            <a:r>
              <a:rPr lang="en-US" sz="2400" dirty="0" err="1"/>
              <a:t>publikasi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. </a:t>
            </a:r>
            <a:endParaRPr lang="id-ID" sz="2400" b="1" dirty="0"/>
          </a:p>
        </p:txBody>
      </p:sp>
    </p:spTree>
    <p:extLst>
      <p:ext uri="{BB962C8B-B14F-4D97-AF65-F5344CB8AC3E}">
        <p14:creationId xmlns:p14="http://schemas.microsoft.com/office/powerpoint/2010/main" val="1073484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152400" y="228600"/>
            <a:ext cx="1447800" cy="453807"/>
          </a:xfrm>
          <a:prstGeom prst="parallelogram">
            <a:avLst>
              <a:gd name="adj" fmla="val 86888"/>
            </a:avLst>
          </a:prstGeom>
          <a:solidFill>
            <a:srgbClr val="7030A0"/>
          </a:solidFill>
          <a:effectLst>
            <a:softEdge rad="63500"/>
          </a:effectLst>
          <a:scene3d>
            <a:camera prst="orthographicFront"/>
            <a:lightRig rig="balanced" dir="t">
              <a:rot lat="0" lon="0" rev="2100000"/>
            </a:lightRig>
          </a:scene3d>
          <a:sp3d>
            <a:bevelT prst="angle"/>
          </a:sp3d>
        </p:spPr>
        <p:txBody>
          <a:bodyPr wrap="square" rtlCol="0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1200" b="1" dirty="0" smtClean="0">
                <a:ln w="50800"/>
                <a:solidFill>
                  <a:srgbClr val="FFFF00"/>
                </a:solidFill>
                <a:latin typeface="Arial Black" pitchFamily="34" charset="0"/>
              </a:rPr>
              <a:t>HOME</a:t>
            </a:r>
            <a:endParaRPr lang="en-US" sz="1200" b="1" dirty="0">
              <a:ln w="50800"/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TextBox 5">
            <a:hlinkClick r:id="" action="ppaction://noaction"/>
          </p:cNvPr>
          <p:cNvSpPr txBox="1"/>
          <p:nvPr/>
        </p:nvSpPr>
        <p:spPr>
          <a:xfrm>
            <a:off x="1295400" y="228600"/>
            <a:ext cx="1447800" cy="453807"/>
          </a:xfrm>
          <a:prstGeom prst="parallelogram">
            <a:avLst>
              <a:gd name="adj" fmla="val 86888"/>
            </a:avLst>
          </a:prstGeom>
          <a:solidFill>
            <a:srgbClr val="FFFF00"/>
          </a:solidFill>
          <a:effectLst>
            <a:softEdge rad="63500"/>
          </a:effectLst>
          <a:scene3d>
            <a:camera prst="orthographicFront"/>
            <a:lightRig rig="balanced" dir="t">
              <a:rot lat="0" lon="0" rev="2100000"/>
            </a:lightRig>
          </a:scene3d>
          <a:sp3d>
            <a:bevelT prst="angle"/>
          </a:sp3d>
        </p:spPr>
        <p:txBody>
          <a:bodyPr wrap="square" rtlCol="0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1200" b="1" dirty="0" smtClean="0">
                <a:ln w="50800"/>
                <a:solidFill>
                  <a:srgbClr val="7030A0"/>
                </a:solidFill>
                <a:latin typeface="Arial Black" pitchFamily="34" charset="0"/>
              </a:rPr>
              <a:t>NEXT</a:t>
            </a:r>
            <a:endParaRPr lang="en-US" sz="1200" b="1" dirty="0">
              <a:ln w="50800"/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5400" y="543580"/>
            <a:ext cx="7239000" cy="1077218"/>
          </a:xfrm>
          <a:prstGeom prst="rect">
            <a:avLst/>
          </a:prstGeom>
          <a:solidFill>
            <a:srgbClr val="CC0099"/>
          </a:solidFill>
        </p:spPr>
        <p:txBody>
          <a:bodyPr wrap="square" rtlCol="0">
            <a:spAutoFit/>
          </a:bodyPr>
          <a:lstStyle/>
          <a:p>
            <a:pPr algn="ctr">
              <a:defRPr sz="1800"/>
            </a:pPr>
            <a:r>
              <a:rPr lang="en-US" sz="3200" b="1" dirty="0" smtClean="0">
                <a:solidFill>
                  <a:schemeClr val="bg1"/>
                </a:solidFill>
              </a:rPr>
              <a:t>RENCANA PROGRAM BIDANG  PENELITIAN &amp; PENGABDIAN (</a:t>
            </a:r>
            <a:r>
              <a:rPr lang="en-US" sz="3200" b="1" dirty="0" err="1" smtClean="0">
                <a:solidFill>
                  <a:schemeClr val="bg1"/>
                </a:solidFill>
              </a:rPr>
              <a:t>Lanjutan</a:t>
            </a:r>
            <a:r>
              <a:rPr lang="en-US" sz="3200" b="1" dirty="0" smtClean="0">
                <a:solidFill>
                  <a:schemeClr val="bg1"/>
                </a:solidFill>
              </a:rPr>
              <a:t>)</a:t>
            </a:r>
            <a:endParaRPr lang="id-ID" sz="32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1719977"/>
            <a:ext cx="8839200" cy="4597003"/>
          </a:xfrm>
          <a:prstGeom prst="roundRect">
            <a:avLst/>
          </a:prstGeom>
          <a:solidFill>
            <a:srgbClr val="FF99FF"/>
          </a:solidFill>
          <a:ln>
            <a:solidFill>
              <a:srgbClr val="7030A0"/>
            </a:solidFill>
          </a:ln>
          <a:scene3d>
            <a:camera prst="perspectiveFront"/>
            <a:lightRig rig="threeP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6) </a:t>
            </a:r>
            <a:r>
              <a:rPr lang="en-US" sz="2400" dirty="0" err="1" smtClean="0"/>
              <a:t>Peningkatan</a:t>
            </a:r>
            <a:r>
              <a:rPr lang="en-US" sz="2400" dirty="0" smtClean="0"/>
              <a:t> </a:t>
            </a:r>
            <a:r>
              <a:rPr lang="en-US" sz="2400" dirty="0" err="1"/>
              <a:t>budaya</a:t>
            </a:r>
            <a:r>
              <a:rPr lang="en-US" sz="2400" dirty="0"/>
              <a:t> </a:t>
            </a:r>
            <a:r>
              <a:rPr lang="en-US" sz="2400" dirty="0" err="1"/>
              <a:t>kompetensi</a:t>
            </a:r>
            <a:r>
              <a:rPr lang="en-US" sz="2400" dirty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pengabdian</a:t>
            </a:r>
            <a:r>
              <a:rPr lang="en-US" sz="2400" dirty="0" smtClean="0"/>
              <a:t>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penulisan</a:t>
            </a:r>
            <a:r>
              <a:rPr lang="en-US" sz="2400" dirty="0"/>
              <a:t> </a:t>
            </a:r>
            <a:r>
              <a:rPr lang="en-US" sz="2400" dirty="0" err="1"/>
              <a:t>jurnal</a:t>
            </a:r>
            <a:r>
              <a:rPr lang="en-US" sz="2400" dirty="0"/>
              <a:t> </a:t>
            </a:r>
            <a:r>
              <a:rPr lang="en-US" sz="2400" dirty="0" err="1"/>
              <a:t>ilmiah</a:t>
            </a:r>
            <a:r>
              <a:rPr lang="en-US" sz="2400" dirty="0"/>
              <a:t>. </a:t>
            </a:r>
          </a:p>
          <a:p>
            <a:r>
              <a:rPr lang="en-US" sz="2400" dirty="0" smtClean="0"/>
              <a:t>7) </a:t>
            </a:r>
            <a:r>
              <a:rPr lang="en-US" sz="2400" dirty="0" err="1" smtClean="0"/>
              <a:t>Peningkatan</a:t>
            </a:r>
            <a:r>
              <a:rPr lang="en-US" sz="2400" dirty="0" smtClean="0"/>
              <a:t> </a:t>
            </a:r>
            <a:r>
              <a:rPr lang="en-US" sz="2400" dirty="0" err="1"/>
              <a:t>relevansi</a:t>
            </a:r>
            <a:r>
              <a:rPr lang="en-US" sz="2400" dirty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pengabdian</a:t>
            </a:r>
            <a:r>
              <a:rPr lang="en-US" sz="2400" dirty="0" smtClean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kualitas</a:t>
            </a:r>
            <a:r>
              <a:rPr lang="en-US" sz="2400" dirty="0" smtClean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. </a:t>
            </a:r>
          </a:p>
          <a:p>
            <a:r>
              <a:rPr lang="en-US" sz="2400" dirty="0" smtClean="0"/>
              <a:t>8) </a:t>
            </a:r>
            <a:r>
              <a:rPr lang="en-US" sz="2400" dirty="0" err="1" smtClean="0"/>
              <a:t>Revitalisasi</a:t>
            </a:r>
            <a:r>
              <a:rPr lang="en-US" sz="2400" dirty="0" smtClean="0"/>
              <a:t> </a:t>
            </a:r>
            <a:r>
              <a:rPr lang="en-US" sz="2400" dirty="0" err="1"/>
              <a:t>peran</a:t>
            </a:r>
            <a:r>
              <a:rPr lang="en-US" sz="2400" dirty="0"/>
              <a:t> </a:t>
            </a:r>
            <a:r>
              <a:rPr lang="en-US" sz="2400" dirty="0" err="1"/>
              <a:t>koordinasi</a:t>
            </a:r>
            <a:r>
              <a:rPr lang="en-US" sz="2400" dirty="0"/>
              <a:t> </a:t>
            </a:r>
            <a:r>
              <a:rPr lang="en-US" sz="2400" dirty="0" smtClean="0"/>
              <a:t>LPPM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/>
              <a:t>pusat</a:t>
            </a:r>
            <a:r>
              <a:rPr lang="en-US" sz="2400" dirty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pengabdian</a:t>
            </a:r>
            <a:r>
              <a:rPr lang="en-US" sz="2400" dirty="0" smtClean="0"/>
              <a:t> </a:t>
            </a:r>
            <a:r>
              <a:rPr lang="en-US" sz="2400" dirty="0" err="1"/>
              <a:t>khususnya</a:t>
            </a:r>
            <a:r>
              <a:rPr lang="en-US" sz="2400" dirty="0"/>
              <a:t> </a:t>
            </a:r>
            <a:r>
              <a:rPr lang="en-US" sz="2400" dirty="0" err="1"/>
              <a:t>tingkat</a:t>
            </a:r>
            <a:r>
              <a:rPr lang="en-US" sz="2400" dirty="0"/>
              <a:t> </a:t>
            </a:r>
            <a:r>
              <a:rPr lang="en-US" sz="2400" dirty="0" err="1"/>
              <a:t>fakultas</a:t>
            </a:r>
            <a:r>
              <a:rPr lang="en-US" sz="2400" dirty="0"/>
              <a:t>. </a:t>
            </a:r>
          </a:p>
          <a:p>
            <a:r>
              <a:rPr lang="en-US" sz="2400" dirty="0" smtClean="0"/>
              <a:t>9) </a:t>
            </a:r>
            <a:r>
              <a:rPr lang="en-US" sz="2400" dirty="0" err="1" smtClean="0"/>
              <a:t>Peningkatan</a:t>
            </a:r>
            <a:r>
              <a:rPr lang="en-US" sz="2400" dirty="0" smtClean="0"/>
              <a:t> </a:t>
            </a:r>
            <a:r>
              <a:rPr lang="en-US" sz="2400" dirty="0" err="1"/>
              <a:t>kapasitas</a:t>
            </a:r>
            <a:r>
              <a:rPr lang="en-US" sz="2400" dirty="0"/>
              <a:t> </a:t>
            </a:r>
            <a:r>
              <a:rPr lang="en-US" sz="2400" dirty="0" err="1"/>
              <a:t>dosen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pengabdian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penulisan</a:t>
            </a:r>
            <a:r>
              <a:rPr lang="en-US" sz="2400" dirty="0"/>
              <a:t> </a:t>
            </a:r>
            <a:r>
              <a:rPr lang="en-US" sz="2400" dirty="0" err="1"/>
              <a:t>karya</a:t>
            </a:r>
            <a:r>
              <a:rPr lang="en-US" sz="2400" dirty="0"/>
              <a:t> </a:t>
            </a:r>
            <a:r>
              <a:rPr lang="en-US" sz="2400" dirty="0" err="1"/>
              <a:t>ilmiah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. </a:t>
            </a:r>
          </a:p>
          <a:p>
            <a:r>
              <a:rPr lang="en-US" sz="2400" dirty="0" smtClean="0"/>
              <a:t>10) </a:t>
            </a:r>
            <a:r>
              <a:rPr lang="en-US" sz="2400" dirty="0" err="1" smtClean="0"/>
              <a:t>Pengembangan</a:t>
            </a:r>
            <a:r>
              <a:rPr lang="en-US" sz="2400" dirty="0" smtClean="0"/>
              <a:t> </a:t>
            </a:r>
            <a:r>
              <a:rPr lang="en-US" sz="2400" dirty="0" err="1"/>
              <a:t>terciptanya</a:t>
            </a:r>
            <a:r>
              <a:rPr lang="en-US" sz="2400" dirty="0"/>
              <a:t> </a:t>
            </a:r>
            <a:r>
              <a:rPr lang="en-US" sz="2400" dirty="0" err="1"/>
              <a:t>inovasi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smtClean="0"/>
              <a:t>men-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dorong</a:t>
            </a:r>
            <a:r>
              <a:rPr lang="en-US" sz="2400" dirty="0" smtClean="0"/>
              <a:t> </a:t>
            </a:r>
            <a:r>
              <a:rPr lang="en-US" sz="2400" dirty="0" err="1" smtClean="0"/>
              <a:t>pembangunan</a:t>
            </a:r>
            <a:r>
              <a:rPr lang="en-US" sz="2400" dirty="0" smtClean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pembangunan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di </a:t>
            </a:r>
            <a:r>
              <a:rPr lang="en-US" sz="2400" dirty="0" err="1"/>
              <a:t>semua</a:t>
            </a:r>
            <a:r>
              <a:rPr lang="en-US" sz="2400" dirty="0"/>
              <a:t> strata </a:t>
            </a:r>
            <a:r>
              <a:rPr lang="en-US" sz="2400" dirty="0" err="1"/>
              <a:t>dan</a:t>
            </a:r>
            <a:r>
              <a:rPr lang="en-US" sz="2400" dirty="0"/>
              <a:t> di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sektor</a:t>
            </a:r>
            <a:r>
              <a:rPr lang="en-US" sz="2400" dirty="0" smtClean="0"/>
              <a:t>.</a:t>
            </a:r>
            <a:endParaRPr lang="id-ID" sz="2400" b="1" dirty="0"/>
          </a:p>
        </p:txBody>
      </p:sp>
    </p:spTree>
    <p:extLst>
      <p:ext uri="{BB962C8B-B14F-4D97-AF65-F5344CB8AC3E}">
        <p14:creationId xmlns:p14="http://schemas.microsoft.com/office/powerpoint/2010/main" val="3947502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0" y="1198179"/>
            <a:ext cx="9144000" cy="5431221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pengabdian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yang </a:t>
            </a:r>
            <a:r>
              <a:rPr lang="en-US" sz="2400" dirty="0" err="1"/>
              <a:t>tak</a:t>
            </a:r>
            <a:r>
              <a:rPr lang="en-US" sz="2400" dirty="0"/>
              <a:t> </a:t>
            </a:r>
            <a:r>
              <a:rPr lang="en-US" sz="2400" dirty="0" err="1"/>
              <a:t>terpisahkan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kehidupan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ilmiah</a:t>
            </a:r>
            <a:r>
              <a:rPr lang="en-US" sz="2400" dirty="0"/>
              <a:t> di </a:t>
            </a:r>
            <a:r>
              <a:rPr lang="en-US" sz="2400" dirty="0" err="1"/>
              <a:t>perguruan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,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pengabdian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prasyarat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karir</a:t>
            </a:r>
            <a:r>
              <a:rPr lang="en-US" sz="2400" dirty="0"/>
              <a:t> </a:t>
            </a:r>
            <a:r>
              <a:rPr lang="en-US" sz="2400" dirty="0" err="1"/>
              <a:t>akademik</a:t>
            </a:r>
            <a:r>
              <a:rPr lang="en-US" sz="2400" dirty="0"/>
              <a:t> </a:t>
            </a:r>
            <a:r>
              <a:rPr lang="en-US" sz="2400" dirty="0" err="1"/>
              <a:t>dosen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perguruan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r>
              <a:rPr lang="en-US" sz="2400" dirty="0"/>
              <a:t>. Road map  LPPM </a:t>
            </a:r>
            <a:r>
              <a:rPr lang="en-US" sz="2400" dirty="0" err="1"/>
              <a:t>disusun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visi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misi</a:t>
            </a:r>
            <a:r>
              <a:rPr lang="en-US" sz="2400" dirty="0"/>
              <a:t> </a:t>
            </a:r>
            <a:r>
              <a:rPr lang="en-US" sz="2400" dirty="0" err="1"/>
              <a:t>universitas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acuan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</a:t>
            </a:r>
            <a:r>
              <a:rPr lang="en-US" sz="2400" dirty="0" err="1"/>
              <a:t>riset</a:t>
            </a:r>
            <a:r>
              <a:rPr lang="en-US" sz="2400" dirty="0"/>
              <a:t>,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dosen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mahasiswa</a:t>
            </a:r>
            <a:r>
              <a:rPr lang="en-US" sz="2400" dirty="0"/>
              <a:t> agar </a:t>
            </a:r>
            <a:r>
              <a:rPr lang="en-US" sz="2400" dirty="0" err="1"/>
              <a:t>hasil-hasil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di </a:t>
            </a:r>
            <a:r>
              <a:rPr lang="en-US" sz="2400" dirty="0" err="1"/>
              <a:t>Universitas</a:t>
            </a:r>
            <a:r>
              <a:rPr lang="en-US" sz="2400" dirty="0"/>
              <a:t> </a:t>
            </a:r>
            <a:r>
              <a:rPr lang="en-US" sz="2400" dirty="0" err="1"/>
              <a:t>Ivet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berguna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memperkuat</a:t>
            </a:r>
            <a:r>
              <a:rPr lang="en-US" sz="2400" dirty="0"/>
              <a:t> </a:t>
            </a:r>
            <a:r>
              <a:rPr lang="en-US" sz="2400" dirty="0" err="1"/>
              <a:t>kualitas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pengabdian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tercapainya</a:t>
            </a:r>
            <a:r>
              <a:rPr lang="en-US" sz="2400" dirty="0"/>
              <a:t> </a:t>
            </a:r>
            <a:r>
              <a:rPr lang="en-US" sz="2400" dirty="0" err="1"/>
              <a:t>indikator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. </a:t>
            </a:r>
            <a:r>
              <a:rPr lang="en-US" sz="2400" dirty="0" err="1"/>
              <a:t>Capaian</a:t>
            </a:r>
            <a:r>
              <a:rPr lang="en-US" sz="2400" dirty="0"/>
              <a:t> </a:t>
            </a:r>
            <a:r>
              <a:rPr lang="en-US" sz="2400" dirty="0" err="1"/>
              <a:t>indikator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berkontribusi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mengantarkan</a:t>
            </a:r>
            <a:r>
              <a:rPr lang="en-US" sz="2400" dirty="0"/>
              <a:t> </a:t>
            </a:r>
            <a:r>
              <a:rPr lang="en-US" sz="2400" dirty="0" err="1"/>
              <a:t>Universitas</a:t>
            </a:r>
            <a:r>
              <a:rPr lang="en-US" sz="2400" dirty="0"/>
              <a:t> </a:t>
            </a:r>
            <a:r>
              <a:rPr lang="en-US" sz="2400" dirty="0" err="1"/>
              <a:t>Ivet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Universitas</a:t>
            </a:r>
            <a:r>
              <a:rPr lang="en-US" sz="2400" dirty="0"/>
              <a:t> yang </a:t>
            </a:r>
            <a:r>
              <a:rPr lang="en-US" sz="2400" dirty="0" err="1"/>
              <a:t>unggul</a:t>
            </a:r>
            <a:r>
              <a:rPr lang="en-US" sz="2400" dirty="0"/>
              <a:t>, </a:t>
            </a:r>
            <a:r>
              <a:rPr lang="en-US" sz="2400" dirty="0" err="1"/>
              <a:t>inofatif</a:t>
            </a:r>
            <a:r>
              <a:rPr lang="en-US" sz="2400" dirty="0"/>
              <a:t>, </a:t>
            </a:r>
            <a:r>
              <a:rPr lang="en-US" sz="2400" dirty="0" err="1"/>
              <a:t>kontributif</a:t>
            </a:r>
            <a:r>
              <a:rPr lang="en-US" sz="2400" dirty="0"/>
              <a:t> yang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tenaga</a:t>
            </a:r>
            <a:r>
              <a:rPr lang="en-US" sz="2400" dirty="0"/>
              <a:t> </a:t>
            </a:r>
            <a:r>
              <a:rPr lang="en-US" sz="2400" dirty="0" err="1"/>
              <a:t>profesional</a:t>
            </a:r>
            <a:r>
              <a:rPr lang="en-US" sz="2400" dirty="0"/>
              <a:t>, </a:t>
            </a:r>
            <a:r>
              <a:rPr lang="en-US" sz="2400" dirty="0" err="1"/>
              <a:t>technopreneur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bereputasi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 smtClean="0"/>
              <a:t>.</a:t>
            </a:r>
            <a:endParaRPr lang="id-ID" sz="24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667000" y="152400"/>
            <a:ext cx="3581400" cy="8382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normAutofit lnSpcReduction="10000"/>
          </a:bodyPr>
          <a:lstStyle/>
          <a:p>
            <a:pPr algn="ctr">
              <a:buNone/>
            </a:pPr>
            <a:r>
              <a:rPr lang="en-US" sz="3600" b="1" dirty="0" smtClean="0">
                <a:latin typeface="Britannic Bold" pitchFamily="34" charset="0"/>
                <a:ea typeface="Adobe Kaiti Std R" pitchFamily="18" charset="-128"/>
              </a:rPr>
              <a:t>PENUTUP</a:t>
            </a:r>
            <a:endParaRPr lang="id-ID" sz="3600" b="1" dirty="0">
              <a:latin typeface="Britannic Bold" pitchFamily="34" charset="0"/>
              <a:ea typeface="Adobe Kaiti Std R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9127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0" y="762000"/>
            <a:ext cx="2590800" cy="60960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000" b="1" dirty="0" smtClean="0"/>
          </a:p>
          <a:p>
            <a:pPr algn="ctr"/>
            <a:endParaRPr lang="id-ID" sz="2000" b="1" dirty="0" smtClean="0"/>
          </a:p>
          <a:p>
            <a:pPr algn="just"/>
            <a:endParaRPr lang="fi-FI" sz="2400" dirty="0" smtClean="0"/>
          </a:p>
          <a:p>
            <a:pPr algn="just"/>
            <a:r>
              <a:rPr lang="fi-FI" sz="2400" dirty="0" smtClean="0">
                <a:solidFill>
                  <a:schemeClr val="tx1"/>
                </a:solidFill>
              </a:rPr>
              <a:t>LANDASAN HISTORIS DAN </a:t>
            </a:r>
          </a:p>
          <a:p>
            <a:pPr algn="just"/>
            <a:r>
              <a:rPr lang="fi-FI" sz="2400" dirty="0" smtClean="0">
                <a:solidFill>
                  <a:schemeClr val="tx1"/>
                </a:solidFill>
              </a:rPr>
              <a:t>FILOSOFIS</a:t>
            </a:r>
          </a:p>
          <a:p>
            <a:pPr algn="just"/>
            <a:endParaRPr lang="fi-FI" sz="2400" dirty="0"/>
          </a:p>
          <a:p>
            <a:pPr algn="just"/>
            <a:r>
              <a:rPr lang="fi-FI" sz="2200" dirty="0" smtClean="0"/>
              <a:t>Universitas Ivet (Unisvet) merupa-  kan peralihan dan perkembangan dari IKIP Veteran  Jawa Tengah Semarang dan Akademi Teknik Perkapalan Vete-ran Semarang.</a:t>
            </a:r>
          </a:p>
          <a:p>
            <a:pPr algn="just"/>
            <a:endParaRPr lang="fi-FI" sz="1600" dirty="0"/>
          </a:p>
          <a:p>
            <a:pPr algn="just"/>
            <a:endParaRPr lang="fi-FI" sz="1600" dirty="0" smtClean="0"/>
          </a:p>
          <a:p>
            <a:pPr algn="just"/>
            <a:endParaRPr lang="fi-FI" sz="1600" dirty="0"/>
          </a:p>
          <a:p>
            <a:pPr algn="just"/>
            <a:r>
              <a:rPr lang="fi-FI" sz="1600" dirty="0" smtClean="0"/>
              <a:t> </a:t>
            </a:r>
            <a:endParaRPr lang="id-ID" sz="1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2762240" y="1371600"/>
            <a:ext cx="3333760" cy="46482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dirty="0" smtClean="0">
                <a:solidFill>
                  <a:schemeClr val="tx1"/>
                </a:solidFill>
              </a:rPr>
              <a:t>LANDASAN HUKUM</a:t>
            </a:r>
          </a:p>
          <a:p>
            <a:pPr algn="just"/>
            <a:endParaRPr lang="en-US" sz="1400" dirty="0" smtClean="0"/>
          </a:p>
          <a:p>
            <a:pPr marL="342900" indent="-342900" algn="just">
              <a:buAutoNum type="arabicPeriod"/>
            </a:pPr>
            <a:r>
              <a:rPr lang="en-US" sz="1400" dirty="0" err="1" smtClean="0"/>
              <a:t>Permendikbud</a:t>
            </a:r>
            <a:r>
              <a:rPr lang="en-US" sz="1400" dirty="0" smtClean="0"/>
              <a:t>  No. 3/ 2020 </a:t>
            </a:r>
            <a:r>
              <a:rPr lang="en-US" sz="1400" dirty="0" err="1"/>
              <a:t>tentang</a:t>
            </a:r>
            <a:r>
              <a:rPr lang="en-US" sz="1400" dirty="0"/>
              <a:t> </a:t>
            </a:r>
            <a:r>
              <a:rPr lang="en-US" sz="1400" dirty="0" err="1"/>
              <a:t>Standar</a:t>
            </a:r>
            <a:r>
              <a:rPr lang="en-US" sz="1400" dirty="0"/>
              <a:t> </a:t>
            </a:r>
            <a:r>
              <a:rPr lang="en-US" sz="1400" dirty="0" err="1"/>
              <a:t>Nasioal</a:t>
            </a:r>
            <a:r>
              <a:rPr lang="en-US" sz="1400" dirty="0"/>
              <a:t> </a:t>
            </a:r>
            <a:r>
              <a:rPr lang="en-US" sz="1400" dirty="0" err="1"/>
              <a:t>Pendidikan</a:t>
            </a:r>
            <a:r>
              <a:rPr lang="en-US" sz="1400" dirty="0"/>
              <a:t> </a:t>
            </a:r>
            <a:r>
              <a:rPr lang="en-US" sz="1400" dirty="0" err="1"/>
              <a:t>Tinggi</a:t>
            </a:r>
            <a:r>
              <a:rPr lang="en-US" sz="1400" dirty="0"/>
              <a:t>. </a:t>
            </a:r>
            <a:r>
              <a:rPr lang="en-US" sz="1400" dirty="0" err="1"/>
              <a:t>Pada</a:t>
            </a:r>
            <a:r>
              <a:rPr lang="en-US" sz="1400" dirty="0"/>
              <a:t> Bab III </a:t>
            </a:r>
            <a:r>
              <a:rPr lang="en-US" sz="1400" dirty="0" err="1"/>
              <a:t>tentang</a:t>
            </a:r>
            <a:r>
              <a:rPr lang="en-US" sz="1400" dirty="0"/>
              <a:t> </a:t>
            </a:r>
            <a:r>
              <a:rPr lang="en-US" sz="1400" dirty="0" err="1"/>
              <a:t>Standar</a:t>
            </a:r>
            <a:r>
              <a:rPr lang="en-US" sz="1400" dirty="0"/>
              <a:t> </a:t>
            </a:r>
            <a:r>
              <a:rPr lang="en-US" sz="1400" dirty="0" err="1"/>
              <a:t>Penelitian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en-US" sz="1400" dirty="0" err="1" smtClean="0"/>
              <a:t>Pasal</a:t>
            </a:r>
            <a:r>
              <a:rPr lang="en-US" sz="1400" dirty="0" smtClean="0"/>
              <a:t> 45–55) </a:t>
            </a:r>
            <a:r>
              <a:rPr lang="en-US" sz="1400" dirty="0" err="1" smtClean="0"/>
              <a:t>dan</a:t>
            </a:r>
            <a:r>
              <a:rPr lang="en-US" sz="1400" dirty="0" smtClean="0"/>
              <a:t> Bab </a:t>
            </a:r>
            <a:r>
              <a:rPr lang="en-US" sz="1400" dirty="0"/>
              <a:t>IV </a:t>
            </a:r>
            <a:r>
              <a:rPr lang="en-US" sz="1400" dirty="0" err="1"/>
              <a:t>Standar</a:t>
            </a:r>
            <a:r>
              <a:rPr lang="en-US" sz="1400" dirty="0"/>
              <a:t> </a:t>
            </a:r>
            <a:r>
              <a:rPr lang="en-US" sz="1400" dirty="0" err="1"/>
              <a:t>Pengabdian</a:t>
            </a:r>
            <a:r>
              <a:rPr lang="en-US" sz="1400" dirty="0"/>
              <a:t> </a:t>
            </a:r>
            <a:r>
              <a:rPr lang="en-US" sz="1400" dirty="0" err="1" smtClean="0"/>
              <a:t>pada</a:t>
            </a:r>
            <a:r>
              <a:rPr lang="en-US" sz="1400" dirty="0" smtClean="0"/>
              <a:t> </a:t>
            </a:r>
            <a:r>
              <a:rPr lang="en-US" sz="1400" dirty="0" err="1"/>
              <a:t>Masyarakat</a:t>
            </a:r>
            <a:r>
              <a:rPr lang="en-US" sz="1400" dirty="0"/>
              <a:t> (</a:t>
            </a:r>
            <a:r>
              <a:rPr lang="en-US" sz="1400" dirty="0" err="1"/>
              <a:t>Pasal</a:t>
            </a:r>
            <a:r>
              <a:rPr lang="en-US" sz="1400" dirty="0"/>
              <a:t> 56-64</a:t>
            </a:r>
            <a:r>
              <a:rPr lang="en-US" sz="1400" dirty="0" smtClean="0"/>
              <a:t>).   </a:t>
            </a:r>
            <a:r>
              <a:rPr lang="en-US" sz="1400" dirty="0" err="1" smtClean="0"/>
              <a:t>Berdasarkan</a:t>
            </a:r>
            <a:r>
              <a:rPr lang="en-US" sz="1400" dirty="0" smtClean="0"/>
              <a:t> </a:t>
            </a:r>
            <a:r>
              <a:rPr lang="en-US" sz="1400" dirty="0" err="1"/>
              <a:t>pada</a:t>
            </a:r>
            <a:r>
              <a:rPr lang="en-US" sz="1400" dirty="0"/>
              <a:t> </a:t>
            </a:r>
            <a:r>
              <a:rPr lang="en-US" sz="1400" dirty="0" err="1"/>
              <a:t>beberapa</a:t>
            </a:r>
            <a:r>
              <a:rPr lang="en-US" sz="1400" dirty="0"/>
              <a:t> </a:t>
            </a:r>
            <a:r>
              <a:rPr lang="en-US" sz="1400" dirty="0" err="1"/>
              <a:t>pasal</a:t>
            </a:r>
            <a:r>
              <a:rPr lang="en-US" sz="1400" dirty="0"/>
              <a:t> </a:t>
            </a:r>
            <a:r>
              <a:rPr lang="en-US" sz="1400" dirty="0" err="1"/>
              <a:t>tersebut</a:t>
            </a:r>
            <a:r>
              <a:rPr lang="en-US" sz="1400" dirty="0"/>
              <a:t>,  </a:t>
            </a:r>
            <a:r>
              <a:rPr lang="en-US" sz="1400" dirty="0" smtClean="0"/>
              <a:t> LPPM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unsur</a:t>
            </a:r>
            <a:r>
              <a:rPr lang="en-US" sz="1400" dirty="0"/>
              <a:t> </a:t>
            </a:r>
            <a:r>
              <a:rPr lang="en-US" sz="1400" dirty="0" err="1"/>
              <a:t>pelaksana</a:t>
            </a:r>
            <a:r>
              <a:rPr lang="en-US" sz="1400" dirty="0"/>
              <a:t> </a:t>
            </a:r>
            <a:r>
              <a:rPr lang="en-US" sz="1400" dirty="0" err="1"/>
              <a:t>akademik</a:t>
            </a:r>
            <a:r>
              <a:rPr lang="en-US" sz="1400" dirty="0"/>
              <a:t> di </a:t>
            </a:r>
            <a:r>
              <a:rPr lang="en-US" sz="1400" dirty="0" err="1"/>
              <a:t>bawah</a:t>
            </a:r>
            <a:r>
              <a:rPr lang="en-US" sz="1400" dirty="0"/>
              <a:t> </a:t>
            </a:r>
            <a:r>
              <a:rPr lang="en-US" sz="1400" dirty="0" err="1"/>
              <a:t>Rektor</a:t>
            </a:r>
            <a:r>
              <a:rPr lang="en-US" sz="1400" dirty="0"/>
              <a:t> </a:t>
            </a:r>
            <a:r>
              <a:rPr lang="en-US" sz="1400" dirty="0" err="1" smtClean="0"/>
              <a:t>sebagai</a:t>
            </a:r>
            <a:r>
              <a:rPr lang="en-US" sz="1400" dirty="0" smtClean="0"/>
              <a:t> </a:t>
            </a:r>
            <a:r>
              <a:rPr lang="en-US" sz="1400" dirty="0" err="1" smtClean="0"/>
              <a:t>pelaksana</a:t>
            </a:r>
            <a:r>
              <a:rPr lang="en-US" sz="1400" dirty="0" smtClean="0"/>
              <a:t> </a:t>
            </a:r>
            <a:r>
              <a:rPr lang="en-US" sz="1400" dirty="0" err="1" smtClean="0"/>
              <a:t>tugas</a:t>
            </a:r>
            <a:r>
              <a:rPr lang="en-US" sz="1400" dirty="0" smtClean="0"/>
              <a:t> 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/>
              <a:t>fungsi</a:t>
            </a:r>
            <a:r>
              <a:rPr lang="en-US" sz="1400" dirty="0"/>
              <a:t> </a:t>
            </a:r>
            <a:r>
              <a:rPr lang="en-US" sz="1400" dirty="0" smtClean="0"/>
              <a:t>  </a:t>
            </a:r>
            <a:r>
              <a:rPr lang="en-US" sz="1400" dirty="0" err="1"/>
              <a:t>bidang</a:t>
            </a:r>
            <a:r>
              <a:rPr lang="en-US" sz="1400" dirty="0"/>
              <a:t> </a:t>
            </a:r>
            <a:r>
              <a:rPr lang="en-US" sz="1400" dirty="0" err="1" smtClean="0"/>
              <a:t>penelitian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pengabdian</a:t>
            </a:r>
            <a:r>
              <a:rPr lang="en-US" sz="1400" dirty="0" smtClean="0"/>
              <a:t> </a:t>
            </a:r>
            <a:r>
              <a:rPr lang="en-US" sz="1400" dirty="0" err="1" smtClean="0"/>
              <a:t>pada</a:t>
            </a:r>
            <a:r>
              <a:rPr lang="en-US" sz="1400" dirty="0" smtClean="0"/>
              <a:t> </a:t>
            </a:r>
            <a:r>
              <a:rPr lang="en-US" sz="1400" dirty="0" err="1" smtClean="0"/>
              <a:t>masyarakat</a:t>
            </a:r>
            <a:r>
              <a:rPr lang="en-US" sz="1400" dirty="0"/>
              <a:t>. </a:t>
            </a:r>
            <a:r>
              <a:rPr lang="en-US" sz="1400" dirty="0" smtClean="0"/>
              <a:t> </a:t>
            </a:r>
          </a:p>
          <a:p>
            <a:pPr marL="342900" indent="-342900" algn="just">
              <a:buAutoNum type="arabicPeriod"/>
            </a:pPr>
            <a:r>
              <a:rPr lang="en-US" sz="1400" dirty="0" smtClean="0">
                <a:solidFill>
                  <a:schemeClr val="bg1"/>
                </a:solidFill>
              </a:rPr>
              <a:t>RIP </a:t>
            </a:r>
            <a:r>
              <a:rPr lang="en-US" sz="1400" dirty="0" err="1" smtClean="0">
                <a:solidFill>
                  <a:schemeClr val="bg1"/>
                </a:solidFill>
              </a:rPr>
              <a:t>Unisvet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Tahun</a:t>
            </a:r>
            <a:r>
              <a:rPr lang="en-US" sz="1400" dirty="0" smtClean="0">
                <a:solidFill>
                  <a:schemeClr val="bg1"/>
                </a:solidFill>
              </a:rPr>
              <a:t> 2020-2024.</a:t>
            </a:r>
          </a:p>
          <a:p>
            <a:pPr marL="342900" indent="-342900" algn="just">
              <a:buAutoNum type="arabicPeriod"/>
            </a:pPr>
            <a:r>
              <a:rPr lang="en-US" sz="1400" dirty="0" err="1" smtClean="0">
                <a:solidFill>
                  <a:schemeClr val="bg1"/>
                </a:solidFill>
              </a:rPr>
              <a:t>Statuta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Unisvet</a:t>
            </a:r>
            <a:r>
              <a:rPr lang="en-US" sz="1400" dirty="0" smtClean="0">
                <a:solidFill>
                  <a:schemeClr val="bg1"/>
                </a:solidFill>
              </a:rPr>
              <a:t> 2020-2024.</a:t>
            </a:r>
            <a:endParaRPr lang="id-ID" sz="1400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143636" y="228600"/>
            <a:ext cx="3000364" cy="64770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1400" dirty="0" smtClean="0"/>
          </a:p>
          <a:p>
            <a:pPr algn="just"/>
            <a:r>
              <a:rPr lang="en-US" sz="2000" dirty="0" smtClean="0">
                <a:solidFill>
                  <a:schemeClr val="tx1"/>
                </a:solidFill>
              </a:rPr>
              <a:t>TUGAS POKOK LPPM</a:t>
            </a:r>
            <a:endParaRPr lang="en-US" sz="2000" dirty="0">
              <a:solidFill>
                <a:schemeClr val="tx1"/>
              </a:solidFill>
            </a:endParaRPr>
          </a:p>
          <a:p>
            <a:pPr algn="just"/>
            <a:endParaRPr lang="en-US" dirty="0" smtClean="0"/>
          </a:p>
          <a:p>
            <a:pPr algn="just"/>
            <a:r>
              <a:rPr lang="en-US" sz="2000" dirty="0" err="1" smtClean="0"/>
              <a:t>Tugas</a:t>
            </a:r>
            <a:r>
              <a:rPr lang="en-US" sz="2000" dirty="0" smtClean="0"/>
              <a:t> </a:t>
            </a:r>
            <a:r>
              <a:rPr lang="en-US" sz="2000" dirty="0" err="1"/>
              <a:t>pokok</a:t>
            </a:r>
            <a:r>
              <a:rPr lang="en-US" sz="2000" dirty="0"/>
              <a:t> </a:t>
            </a:r>
            <a:r>
              <a:rPr lang="en-US" sz="2000" dirty="0" smtClean="0"/>
              <a:t>LPPM </a:t>
            </a:r>
            <a:r>
              <a:rPr lang="en-US" sz="2000" dirty="0" err="1" smtClean="0"/>
              <a:t>Unisvet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 </a:t>
            </a:r>
            <a:r>
              <a:rPr lang="en-US" sz="2000" dirty="0" err="1" smtClean="0"/>
              <a:t>meren-canakan</a:t>
            </a:r>
            <a:r>
              <a:rPr lang="en-US" sz="2000" dirty="0"/>
              <a:t>, </a:t>
            </a:r>
            <a:r>
              <a:rPr lang="en-US" sz="2000" dirty="0" err="1" smtClean="0"/>
              <a:t>mengkoordi-nasikan</a:t>
            </a:r>
            <a:r>
              <a:rPr lang="en-US" sz="2000" dirty="0"/>
              <a:t>, </a:t>
            </a:r>
            <a:r>
              <a:rPr lang="en-US" sz="2000" dirty="0" err="1"/>
              <a:t>melaksanakan</a:t>
            </a:r>
            <a:r>
              <a:rPr lang="en-US" sz="2000" dirty="0"/>
              <a:t>, </a:t>
            </a:r>
            <a:r>
              <a:rPr lang="en-US" sz="2000" dirty="0" err="1"/>
              <a:t>memantau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menilai</a:t>
            </a:r>
            <a:r>
              <a:rPr lang="en-US" sz="2000" dirty="0"/>
              <a:t> </a:t>
            </a:r>
            <a:r>
              <a:rPr lang="en-US" sz="2000" dirty="0" err="1"/>
              <a:t>pelaksanaan</a:t>
            </a:r>
            <a:r>
              <a:rPr lang="en-US" sz="2000" dirty="0"/>
              <a:t> </a:t>
            </a:r>
            <a:r>
              <a:rPr lang="en-US" sz="2000" dirty="0" err="1"/>
              <a:t>kegiatan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 smtClean="0"/>
              <a:t>peng-abdian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yang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 smtClean="0"/>
              <a:t>dosen</a:t>
            </a:r>
            <a:r>
              <a:rPr lang="en-US" sz="2000" dirty="0" smtClean="0"/>
              <a:t> </a:t>
            </a:r>
            <a:r>
              <a:rPr lang="en-US" sz="2000" dirty="0" err="1"/>
              <a:t>dan</a:t>
            </a:r>
            <a:r>
              <a:rPr lang="en-US" sz="2000" dirty="0"/>
              <a:t>/</a:t>
            </a:r>
            <a:r>
              <a:rPr lang="en-US" sz="2000" dirty="0" err="1"/>
              <a:t>mahasiswa</a:t>
            </a:r>
            <a:r>
              <a:rPr lang="en-US" sz="2000" dirty="0"/>
              <a:t>,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ikut</a:t>
            </a:r>
            <a:r>
              <a:rPr lang="en-US" sz="2000" dirty="0"/>
              <a:t> </a:t>
            </a:r>
            <a:r>
              <a:rPr lang="en-US" sz="2000" dirty="0" err="1"/>
              <a:t>mengusahakan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mengendalikan</a:t>
            </a:r>
            <a:r>
              <a:rPr lang="en-US" sz="2000" dirty="0"/>
              <a:t> </a:t>
            </a:r>
            <a:r>
              <a:rPr lang="en-US" sz="2000" dirty="0" err="1" smtClean="0"/>
              <a:t>admi-nistrasi</a:t>
            </a:r>
            <a:r>
              <a:rPr lang="en-US" sz="2000" dirty="0" smtClean="0"/>
              <a:t> </a:t>
            </a:r>
            <a:r>
              <a:rPr lang="en-US" sz="2000" dirty="0" err="1"/>
              <a:t>sumber</a:t>
            </a:r>
            <a:r>
              <a:rPr lang="en-US" sz="2000" dirty="0"/>
              <a:t> </a:t>
            </a:r>
            <a:r>
              <a:rPr lang="en-US" sz="2000" dirty="0" err="1"/>
              <a:t>daya</a:t>
            </a:r>
            <a:r>
              <a:rPr lang="en-US" sz="2000" dirty="0"/>
              <a:t> </a:t>
            </a:r>
            <a:r>
              <a:rPr lang="en-US" sz="2000" dirty="0" err="1" smtClean="0"/>
              <a:t>yg</a:t>
            </a:r>
            <a:r>
              <a:rPr lang="en-US" sz="2000" dirty="0" smtClean="0"/>
              <a:t> </a:t>
            </a:r>
            <a:r>
              <a:rPr lang="en-US" sz="2000" dirty="0" err="1"/>
              <a:t>dibutuhkan</a:t>
            </a:r>
            <a:r>
              <a:rPr lang="en-US" sz="2000" dirty="0"/>
              <a:t> </a:t>
            </a:r>
            <a:r>
              <a:rPr lang="en-US" sz="2000" dirty="0" err="1"/>
              <a:t>beserta</a:t>
            </a:r>
            <a:r>
              <a:rPr lang="en-US" sz="2000" dirty="0"/>
              <a:t> </a:t>
            </a:r>
            <a:r>
              <a:rPr lang="en-US" sz="2000" dirty="0" err="1" smtClean="0"/>
              <a:t>instrumen-instrumen-nya</a:t>
            </a:r>
            <a:r>
              <a:rPr lang="en-US" sz="2000" dirty="0"/>
              <a:t>. </a:t>
            </a:r>
            <a:endParaRPr lang="id-ID" sz="16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466964" y="152400"/>
            <a:ext cx="3476636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normAutofit fontScale="70000" lnSpcReduction="20000"/>
          </a:bodyPr>
          <a:lstStyle/>
          <a:p>
            <a:pPr algn="ctr">
              <a:buNone/>
            </a:pPr>
            <a:r>
              <a:rPr lang="en-US" sz="3600" b="1" dirty="0" smtClean="0">
                <a:latin typeface="Britannic Bold" pitchFamily="34" charset="0"/>
                <a:ea typeface="Adobe Kaiti Std R" pitchFamily="18" charset="-128"/>
              </a:rPr>
              <a:t>PENDAHULUAN</a:t>
            </a:r>
            <a:endParaRPr lang="id-ID" sz="3600" b="1" dirty="0">
              <a:latin typeface="Britannic Bold" pitchFamily="34" charset="0"/>
              <a:ea typeface="Adobe Kaiti Std R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0638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0" y="76200"/>
            <a:ext cx="1447800" cy="453807"/>
          </a:xfrm>
          <a:prstGeom prst="parallelogram">
            <a:avLst>
              <a:gd name="adj" fmla="val 86888"/>
            </a:avLst>
          </a:prstGeom>
          <a:solidFill>
            <a:srgbClr val="003300"/>
          </a:solidFill>
          <a:effectLst>
            <a:softEdge rad="63500"/>
          </a:effectLst>
          <a:scene3d>
            <a:camera prst="orthographicFront"/>
            <a:lightRig rig="balanced" dir="t">
              <a:rot lat="0" lon="0" rev="2100000"/>
            </a:lightRig>
          </a:scene3d>
          <a:sp3d>
            <a:bevelT prst="angle"/>
          </a:sp3d>
        </p:spPr>
        <p:txBody>
          <a:bodyPr wrap="square" rtlCol="0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1200" b="1" dirty="0" smtClean="0">
                <a:ln w="50800"/>
                <a:solidFill>
                  <a:srgbClr val="FFFF00"/>
                </a:solidFill>
                <a:latin typeface="Arial Black" pitchFamily="34" charset="0"/>
              </a:rPr>
              <a:t>HOME</a:t>
            </a:r>
            <a:endParaRPr lang="en-US" sz="1200" b="1" dirty="0">
              <a:ln w="50800"/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7" name="TextBox 6">
            <a:hlinkClick r:id="" action="ppaction://noaction"/>
          </p:cNvPr>
          <p:cNvSpPr txBox="1"/>
          <p:nvPr/>
        </p:nvSpPr>
        <p:spPr>
          <a:xfrm>
            <a:off x="1143000" y="76200"/>
            <a:ext cx="1447800" cy="453807"/>
          </a:xfrm>
          <a:prstGeom prst="parallelogram">
            <a:avLst>
              <a:gd name="adj" fmla="val 86888"/>
            </a:avLst>
          </a:prstGeom>
          <a:solidFill>
            <a:srgbClr val="FFFF00"/>
          </a:solidFill>
          <a:effectLst>
            <a:softEdge rad="63500"/>
          </a:effectLst>
          <a:scene3d>
            <a:camera prst="orthographicFront"/>
            <a:lightRig rig="balanced" dir="t">
              <a:rot lat="0" lon="0" rev="2100000"/>
            </a:lightRig>
          </a:scene3d>
          <a:sp3d>
            <a:bevelT prst="angle"/>
          </a:sp3d>
        </p:spPr>
        <p:txBody>
          <a:bodyPr wrap="square" rtlCol="0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1200" b="1" dirty="0" smtClean="0">
                <a:ln w="50800"/>
                <a:solidFill>
                  <a:srgbClr val="003300"/>
                </a:solidFill>
                <a:latin typeface="Arial Black" pitchFamily="34" charset="0"/>
              </a:rPr>
              <a:t>NEXT</a:t>
            </a:r>
            <a:endParaRPr lang="en-US" sz="1200" b="1" dirty="0">
              <a:ln w="50800"/>
              <a:solidFill>
                <a:srgbClr val="003300"/>
              </a:solidFill>
              <a:latin typeface="Arial Black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90600" y="1143000"/>
            <a:ext cx="7772400" cy="13849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just"/>
            <a:r>
              <a:rPr lang="en-US" sz="2800" b="1" dirty="0" err="1" smtClean="0">
                <a:solidFill>
                  <a:schemeClr val="tx1"/>
                </a:solidFill>
              </a:rPr>
              <a:t>Unggul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inofatif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kontributif</a:t>
            </a:r>
            <a:r>
              <a:rPr lang="en-US" sz="2800" b="1" dirty="0">
                <a:solidFill>
                  <a:schemeClr val="tx1"/>
                </a:solidFill>
              </a:rPr>
              <a:t> yang </a:t>
            </a:r>
            <a:r>
              <a:rPr lang="en-US" sz="2800" b="1" dirty="0" err="1">
                <a:solidFill>
                  <a:schemeClr val="tx1"/>
                </a:solidFill>
              </a:rPr>
              <a:t>menghasilkan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tenaga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profesional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technopreneur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dan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ber-reputasi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internasional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en-US" sz="2800" b="1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  <p:sp>
        <p:nvSpPr>
          <p:cNvPr id="15" name="Chevron 14"/>
          <p:cNvSpPr/>
          <p:nvPr/>
        </p:nvSpPr>
        <p:spPr>
          <a:xfrm rot="5400000">
            <a:off x="-120998" y="1492597"/>
            <a:ext cx="1384995" cy="685800"/>
          </a:xfrm>
          <a:prstGeom prst="chevron">
            <a:avLst>
              <a:gd name="adj" fmla="val 36992"/>
            </a:avLst>
          </a:prstGeom>
          <a:solidFill>
            <a:srgbClr val="CC0099"/>
          </a:solidFill>
          <a:ln w="76200">
            <a:solidFill>
              <a:schemeClr val="bg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vert270"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800" b="1" dirty="0" err="1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Visi</a:t>
            </a:r>
            <a:endParaRPr lang="en-US" sz="2800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3" name="Chevron 22"/>
          <p:cNvSpPr/>
          <p:nvPr/>
        </p:nvSpPr>
        <p:spPr>
          <a:xfrm rot="5400000">
            <a:off x="-1333500" y="4381500"/>
            <a:ext cx="3810000" cy="685800"/>
          </a:xfrm>
          <a:prstGeom prst="chevron">
            <a:avLst>
              <a:gd name="adj" fmla="val 36992"/>
            </a:avLst>
          </a:prstGeom>
          <a:solidFill>
            <a:srgbClr val="CC0099"/>
          </a:solidFill>
          <a:ln w="76200">
            <a:solidFill>
              <a:schemeClr val="bg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vert270"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</a:t>
            </a:r>
          </a:p>
          <a:p>
            <a:pPr algn="ctr"/>
            <a:r>
              <a:rPr lang="en-US" sz="36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</a:t>
            </a:r>
          </a:p>
          <a:p>
            <a:pPr algn="ctr"/>
            <a:r>
              <a:rPr lang="en-US" sz="36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</a:t>
            </a:r>
          </a:p>
          <a:p>
            <a:pPr algn="ctr"/>
            <a:r>
              <a:rPr lang="en-US" sz="36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</a:t>
            </a:r>
            <a:endParaRPr lang="en-US" sz="3600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061784865"/>
              </p:ext>
            </p:extLst>
          </p:nvPr>
        </p:nvGraphicFramePr>
        <p:xfrm>
          <a:off x="3148781" y="228600"/>
          <a:ext cx="3633019" cy="584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990600" y="2905780"/>
            <a:ext cx="7772400" cy="18158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lvl="1" algn="just"/>
            <a:r>
              <a:rPr lang="en-US" sz="2800" b="1" dirty="0" err="1">
                <a:solidFill>
                  <a:schemeClr val="tx1"/>
                </a:solidFill>
              </a:rPr>
              <a:t>Menyelengarakan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pendidikan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akademik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vokasi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dan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profesi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berkualitas</a:t>
            </a:r>
            <a:r>
              <a:rPr lang="en-US" sz="2800" b="1" dirty="0">
                <a:solidFill>
                  <a:schemeClr val="tx1"/>
                </a:solidFill>
              </a:rPr>
              <a:t>, yang </a:t>
            </a:r>
            <a:r>
              <a:rPr lang="en-US" sz="2800" b="1" dirty="0" err="1">
                <a:solidFill>
                  <a:schemeClr val="tx1"/>
                </a:solidFill>
              </a:rPr>
              <a:t>menghasilkan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tenaga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profesional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technopreneur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yang </a:t>
            </a:r>
            <a:r>
              <a:rPr lang="en-US" sz="2800" b="1" dirty="0" err="1">
                <a:solidFill>
                  <a:schemeClr val="tx1"/>
                </a:solidFill>
              </a:rPr>
              <a:t>bereputasi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internasional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id-ID" sz="2800" b="1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90600" y="4813518"/>
            <a:ext cx="7772400" cy="18158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lvl="1" algn="just"/>
            <a:r>
              <a:rPr lang="en-US" sz="2800" b="1" dirty="0" err="1">
                <a:solidFill>
                  <a:schemeClr val="tx1"/>
                </a:solidFill>
              </a:rPr>
              <a:t>Menyelengarakan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penelitian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pengabdian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masyarakat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yang </a:t>
            </a:r>
            <a:r>
              <a:rPr lang="en-US" sz="2800" b="1" dirty="0" err="1">
                <a:solidFill>
                  <a:schemeClr val="tx1"/>
                </a:solidFill>
              </a:rPr>
              <a:t>berkontribusi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pada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pengem-bangan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ilmu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pengetahuan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teknologi</a:t>
            </a:r>
            <a:r>
              <a:rPr lang="en-US" sz="2800" b="1" dirty="0">
                <a:solidFill>
                  <a:schemeClr val="tx1"/>
                </a:solidFill>
              </a:rPr>
              <a:t> di </a:t>
            </a:r>
            <a:r>
              <a:rPr lang="en-US" sz="2800" b="1" dirty="0" err="1">
                <a:solidFill>
                  <a:schemeClr val="tx1"/>
                </a:solidFill>
              </a:rPr>
              <a:t>kancah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nasional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internasional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id-ID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394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5" grpId="0" animBg="1"/>
      <p:bldP spid="23" grpId="0" animBg="1"/>
      <p:bldGraphic spid="3" grpId="0">
        <p:bldAsOne/>
      </p:bldGraphic>
      <p:bldP spid="14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0" y="76200"/>
            <a:ext cx="1447800" cy="453807"/>
          </a:xfrm>
          <a:prstGeom prst="parallelogram">
            <a:avLst>
              <a:gd name="adj" fmla="val 86888"/>
            </a:avLst>
          </a:prstGeom>
          <a:solidFill>
            <a:srgbClr val="003300"/>
          </a:solidFill>
          <a:effectLst>
            <a:softEdge rad="63500"/>
          </a:effectLst>
          <a:scene3d>
            <a:camera prst="orthographicFront"/>
            <a:lightRig rig="balanced" dir="t">
              <a:rot lat="0" lon="0" rev="2100000"/>
            </a:lightRig>
          </a:scene3d>
          <a:sp3d>
            <a:bevelT prst="angle"/>
          </a:sp3d>
        </p:spPr>
        <p:txBody>
          <a:bodyPr wrap="square" rtlCol="0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1200" b="1" dirty="0" smtClean="0">
                <a:ln w="50800"/>
                <a:solidFill>
                  <a:srgbClr val="FFFF00"/>
                </a:solidFill>
                <a:latin typeface="Arial Black" pitchFamily="34" charset="0"/>
              </a:rPr>
              <a:t>HOME</a:t>
            </a:r>
            <a:endParaRPr lang="en-US" sz="1200" b="1" dirty="0">
              <a:ln w="50800"/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7" name="TextBox 6">
            <a:hlinkClick r:id="" action="ppaction://noaction"/>
          </p:cNvPr>
          <p:cNvSpPr txBox="1"/>
          <p:nvPr/>
        </p:nvSpPr>
        <p:spPr>
          <a:xfrm>
            <a:off x="1143000" y="76200"/>
            <a:ext cx="1447800" cy="453807"/>
          </a:xfrm>
          <a:prstGeom prst="parallelogram">
            <a:avLst>
              <a:gd name="adj" fmla="val 86888"/>
            </a:avLst>
          </a:prstGeom>
          <a:solidFill>
            <a:srgbClr val="FFFF00"/>
          </a:solidFill>
          <a:effectLst>
            <a:softEdge rad="63500"/>
          </a:effectLst>
          <a:scene3d>
            <a:camera prst="orthographicFront"/>
            <a:lightRig rig="balanced" dir="t">
              <a:rot lat="0" lon="0" rev="2100000"/>
            </a:lightRig>
          </a:scene3d>
          <a:sp3d>
            <a:bevelT prst="angle"/>
          </a:sp3d>
        </p:spPr>
        <p:txBody>
          <a:bodyPr wrap="square" rtlCol="0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1200" b="1" dirty="0" smtClean="0">
                <a:ln w="50800"/>
                <a:solidFill>
                  <a:srgbClr val="003300"/>
                </a:solidFill>
                <a:latin typeface="Arial Black" pitchFamily="34" charset="0"/>
              </a:rPr>
              <a:t>NEXT</a:t>
            </a:r>
            <a:endParaRPr lang="en-US" sz="1200" b="1" dirty="0">
              <a:ln w="50800"/>
              <a:solidFill>
                <a:srgbClr val="003300"/>
              </a:solidFill>
              <a:latin typeface="Arial Black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90600" y="1229380"/>
            <a:ext cx="7772400" cy="13849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tx1"/>
                </a:solidFill>
              </a:rPr>
              <a:t>Menyelenggarakan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tata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kelola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organiasi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Universitas</a:t>
            </a:r>
            <a:r>
              <a:rPr lang="en-US" sz="2800" b="1" dirty="0">
                <a:solidFill>
                  <a:schemeClr val="tx1"/>
                </a:solidFill>
              </a:rPr>
              <a:t> yang </a:t>
            </a:r>
            <a:r>
              <a:rPr lang="en-US" sz="2800" b="1" dirty="0" err="1">
                <a:solidFill>
                  <a:schemeClr val="tx1"/>
                </a:solidFill>
              </a:rPr>
              <a:t>baik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mengembangkan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kelembagaan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meningkatkan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kualitas</a:t>
            </a:r>
            <a:r>
              <a:rPr lang="en-US" sz="2800" b="1" dirty="0">
                <a:solidFill>
                  <a:schemeClr val="tx1"/>
                </a:solidFill>
              </a:rPr>
              <a:t> SDM </a:t>
            </a:r>
            <a:r>
              <a:rPr lang="en-US" sz="2800" b="1" dirty="0" err="1">
                <a:solidFill>
                  <a:schemeClr val="tx1"/>
                </a:solidFill>
              </a:rPr>
              <a:t>dan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sarana-prasarana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en-US" sz="2800" b="1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  <p:sp>
        <p:nvSpPr>
          <p:cNvPr id="23" name="Chevron 22"/>
          <p:cNvSpPr/>
          <p:nvPr/>
        </p:nvSpPr>
        <p:spPr>
          <a:xfrm rot="5400000">
            <a:off x="-1447800" y="2895600"/>
            <a:ext cx="4038600" cy="685800"/>
          </a:xfrm>
          <a:prstGeom prst="chevron">
            <a:avLst>
              <a:gd name="adj" fmla="val 36992"/>
            </a:avLst>
          </a:prstGeom>
          <a:solidFill>
            <a:srgbClr val="CC0099"/>
          </a:solidFill>
          <a:ln w="76200">
            <a:solidFill>
              <a:schemeClr val="bg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vert270"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</a:t>
            </a:r>
          </a:p>
          <a:p>
            <a:pPr algn="ctr"/>
            <a:r>
              <a:rPr lang="en-US" sz="36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</a:t>
            </a:r>
          </a:p>
          <a:p>
            <a:pPr algn="ctr"/>
            <a:r>
              <a:rPr lang="en-US" sz="36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</a:t>
            </a:r>
          </a:p>
          <a:p>
            <a:pPr algn="ctr"/>
            <a:r>
              <a:rPr lang="en-US" sz="36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</a:t>
            </a:r>
            <a:endParaRPr lang="en-US" sz="3600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835402219"/>
              </p:ext>
            </p:extLst>
          </p:nvPr>
        </p:nvGraphicFramePr>
        <p:xfrm>
          <a:off x="3148781" y="228600"/>
          <a:ext cx="4090219" cy="584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990600" y="2905780"/>
            <a:ext cx="7772400" cy="22467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lvl="1" algn="just"/>
            <a:r>
              <a:rPr lang="en-US" sz="2800" b="1" dirty="0" err="1">
                <a:solidFill>
                  <a:schemeClr val="tx1"/>
                </a:solidFill>
              </a:rPr>
              <a:t>Membangun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jejaring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nasional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internasional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untuk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memperluas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memperdalam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kerja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sama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dalam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pengembangan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ilmu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pengetahuan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teknologi</a:t>
            </a:r>
            <a:r>
              <a:rPr lang="en-US" sz="2800" b="1" dirty="0">
                <a:solidFill>
                  <a:schemeClr val="tx1"/>
                </a:solidFill>
              </a:rPr>
              <a:t> yang </a:t>
            </a:r>
            <a:r>
              <a:rPr lang="en-US" sz="2800" b="1" dirty="0" err="1">
                <a:solidFill>
                  <a:schemeClr val="tx1"/>
                </a:solidFill>
              </a:rPr>
              <a:t>bermanfaat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bagi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kepentingan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bangsa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negara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id-ID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48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3" grpId="0" animBg="1"/>
      <p:bldGraphic spid="3" grpId="0">
        <p:bldAsOne/>
      </p:bldGraphic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152400" y="228600"/>
            <a:ext cx="1447800" cy="453807"/>
          </a:xfrm>
          <a:prstGeom prst="parallelogram">
            <a:avLst>
              <a:gd name="adj" fmla="val 86888"/>
            </a:avLst>
          </a:prstGeom>
          <a:solidFill>
            <a:srgbClr val="7030A0"/>
          </a:solidFill>
          <a:effectLst>
            <a:softEdge rad="63500"/>
          </a:effectLst>
          <a:scene3d>
            <a:camera prst="orthographicFront"/>
            <a:lightRig rig="balanced" dir="t">
              <a:rot lat="0" lon="0" rev="2100000"/>
            </a:lightRig>
          </a:scene3d>
          <a:sp3d>
            <a:bevelT prst="angle"/>
          </a:sp3d>
        </p:spPr>
        <p:txBody>
          <a:bodyPr wrap="square" rtlCol="0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1200" b="1" dirty="0" smtClean="0">
                <a:ln w="50800"/>
                <a:solidFill>
                  <a:srgbClr val="FFFF00"/>
                </a:solidFill>
                <a:latin typeface="Arial Black" pitchFamily="34" charset="0"/>
              </a:rPr>
              <a:t>HOME</a:t>
            </a:r>
            <a:endParaRPr lang="en-US" sz="1200" b="1" dirty="0">
              <a:ln w="50800"/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TextBox 5">
            <a:hlinkClick r:id="" action="ppaction://noaction"/>
          </p:cNvPr>
          <p:cNvSpPr txBox="1"/>
          <p:nvPr/>
        </p:nvSpPr>
        <p:spPr>
          <a:xfrm>
            <a:off x="1295400" y="228600"/>
            <a:ext cx="1447800" cy="453807"/>
          </a:xfrm>
          <a:prstGeom prst="parallelogram">
            <a:avLst>
              <a:gd name="adj" fmla="val 86888"/>
            </a:avLst>
          </a:prstGeom>
          <a:solidFill>
            <a:srgbClr val="FFFF00"/>
          </a:solidFill>
          <a:effectLst>
            <a:softEdge rad="63500"/>
          </a:effectLst>
          <a:scene3d>
            <a:camera prst="orthographicFront"/>
            <a:lightRig rig="balanced" dir="t">
              <a:rot lat="0" lon="0" rev="2100000"/>
            </a:lightRig>
          </a:scene3d>
          <a:sp3d>
            <a:bevelT prst="angle"/>
          </a:sp3d>
        </p:spPr>
        <p:txBody>
          <a:bodyPr wrap="square" rtlCol="0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1200" b="1" dirty="0" smtClean="0">
                <a:ln w="50800"/>
                <a:solidFill>
                  <a:srgbClr val="7030A0"/>
                </a:solidFill>
                <a:latin typeface="Arial Black" pitchFamily="34" charset="0"/>
              </a:rPr>
              <a:t>NEXT</a:t>
            </a:r>
            <a:endParaRPr lang="en-US" sz="1200" b="1" dirty="0">
              <a:ln w="50800"/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5200" y="543580"/>
            <a:ext cx="3962400" cy="584775"/>
          </a:xfrm>
          <a:prstGeom prst="rect">
            <a:avLst/>
          </a:prstGeom>
          <a:solidFill>
            <a:srgbClr val="CC0099"/>
          </a:solidFill>
        </p:spPr>
        <p:txBody>
          <a:bodyPr wrap="square" rtlCol="0">
            <a:spAutoFit/>
          </a:bodyPr>
          <a:lstStyle/>
          <a:p>
            <a:pPr algn="ctr">
              <a:defRPr sz="1800"/>
            </a:pPr>
            <a:r>
              <a:rPr lang="en-US" sz="3200" b="1" dirty="0" smtClean="0">
                <a:solidFill>
                  <a:schemeClr val="bg1"/>
                </a:solidFill>
              </a:rPr>
              <a:t>VISI &amp; MISI LPPM</a:t>
            </a:r>
            <a:endParaRPr lang="id-ID" sz="32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1371600"/>
            <a:ext cx="7543800" cy="2962513"/>
          </a:xfrm>
          <a:prstGeom prst="roundRect">
            <a:avLst/>
          </a:prstGeom>
          <a:solidFill>
            <a:srgbClr val="FF99FF"/>
          </a:solidFill>
          <a:ln>
            <a:solidFill>
              <a:srgbClr val="7030A0"/>
            </a:solidFill>
          </a:ln>
          <a:scene3d>
            <a:camera prst="perspectiveFront"/>
            <a:lightRig rig="threeP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b="1" dirty="0" err="1"/>
              <a:t>Menjadikan</a:t>
            </a:r>
            <a:r>
              <a:rPr lang="en-US" sz="2800" b="1" dirty="0"/>
              <a:t> </a:t>
            </a:r>
            <a:r>
              <a:rPr lang="en-US" sz="2800" b="1" dirty="0" err="1"/>
              <a:t>Universitas</a:t>
            </a:r>
            <a:r>
              <a:rPr lang="en-US" sz="2800" b="1" dirty="0"/>
              <a:t> </a:t>
            </a:r>
            <a:r>
              <a:rPr lang="en-US" sz="2800" b="1" dirty="0" err="1"/>
              <a:t>Ivet</a:t>
            </a:r>
            <a:r>
              <a:rPr lang="en-US" sz="2800" b="1" dirty="0"/>
              <a:t>  </a:t>
            </a:r>
            <a:r>
              <a:rPr lang="en-US" sz="2800" b="1" dirty="0" err="1"/>
              <a:t>sebagai</a:t>
            </a:r>
            <a:r>
              <a:rPr lang="en-US" sz="2800" b="1" dirty="0"/>
              <a:t> </a:t>
            </a:r>
            <a:r>
              <a:rPr lang="en-US" sz="2800" b="1" dirty="0" err="1" smtClean="0"/>
              <a:t>Univer-sitas</a:t>
            </a:r>
            <a:r>
              <a:rPr lang="en-US" sz="2800" b="1" dirty="0" smtClean="0"/>
              <a:t> </a:t>
            </a:r>
            <a:r>
              <a:rPr lang="en-US" sz="2800" b="1" dirty="0"/>
              <a:t>yang </a:t>
            </a:r>
            <a:r>
              <a:rPr lang="en-US" sz="2800" b="1" dirty="0" err="1" smtClean="0"/>
              <a:t>unggul</a:t>
            </a:r>
            <a:r>
              <a:rPr lang="en-US" sz="2800" b="1" dirty="0"/>
              <a:t>, </a:t>
            </a:r>
            <a:r>
              <a:rPr lang="en-US" sz="2800" b="1" dirty="0" err="1"/>
              <a:t>inovatif</a:t>
            </a:r>
            <a:r>
              <a:rPr lang="en-US" sz="2800" b="1" dirty="0"/>
              <a:t>, </a:t>
            </a:r>
            <a:r>
              <a:rPr lang="en-US" sz="2800" b="1" dirty="0" err="1"/>
              <a:t>kontributif</a:t>
            </a:r>
            <a:r>
              <a:rPr lang="en-US" sz="2800" b="1" dirty="0"/>
              <a:t> yang </a:t>
            </a:r>
            <a:r>
              <a:rPr lang="en-US" sz="2800" b="1" dirty="0" err="1"/>
              <a:t>menghasilkan</a:t>
            </a:r>
            <a:r>
              <a:rPr lang="en-US" sz="2800" b="1" dirty="0"/>
              <a:t> </a:t>
            </a:r>
            <a:r>
              <a:rPr lang="en-US" sz="2800" b="1" dirty="0" err="1"/>
              <a:t>tenaga</a:t>
            </a:r>
            <a:r>
              <a:rPr lang="en-US" sz="2800" b="1" dirty="0"/>
              <a:t> </a:t>
            </a:r>
            <a:r>
              <a:rPr lang="en-US" sz="2800" b="1" dirty="0" err="1"/>
              <a:t>profesional</a:t>
            </a:r>
            <a:r>
              <a:rPr lang="en-US" sz="2800" b="1" dirty="0"/>
              <a:t>, </a:t>
            </a:r>
            <a:r>
              <a:rPr lang="en-US" sz="2800" b="1" dirty="0" smtClean="0"/>
              <a:t>techno-</a:t>
            </a:r>
            <a:r>
              <a:rPr lang="en-US" sz="2800" b="1" dirty="0" err="1" smtClean="0"/>
              <a:t>preneur</a:t>
            </a:r>
            <a:r>
              <a:rPr lang="en-US" sz="2800" b="1" dirty="0"/>
              <a:t>,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bereputasi</a:t>
            </a:r>
            <a:r>
              <a:rPr lang="en-US" sz="2800" b="1" dirty="0"/>
              <a:t>  </a:t>
            </a:r>
            <a:r>
              <a:rPr lang="en-US" sz="2800" b="1" dirty="0" err="1"/>
              <a:t>internasional</a:t>
            </a:r>
            <a:r>
              <a:rPr lang="en-US" sz="2800" b="1" dirty="0"/>
              <a:t> </a:t>
            </a:r>
            <a:r>
              <a:rPr lang="en-US" sz="2800" b="1" dirty="0" smtClean="0"/>
              <a:t>yang </a:t>
            </a:r>
            <a:r>
              <a:rPr lang="en-US" sz="2800" b="1" dirty="0" err="1" smtClean="0"/>
              <a:t>berbasis</a:t>
            </a:r>
            <a:r>
              <a:rPr lang="en-US" sz="2800" b="1" dirty="0" smtClean="0"/>
              <a:t> </a:t>
            </a:r>
            <a:r>
              <a:rPr lang="en-US" sz="2800" b="1" dirty="0" err="1"/>
              <a:t>pada</a:t>
            </a:r>
            <a:r>
              <a:rPr lang="en-US" sz="2800" b="1" dirty="0"/>
              <a:t> </a:t>
            </a:r>
            <a:r>
              <a:rPr lang="en-US" sz="2800" b="1" dirty="0" err="1"/>
              <a:t>penelitian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pengabdian</a:t>
            </a:r>
            <a:r>
              <a:rPr lang="en-US" sz="2800" b="1" dirty="0"/>
              <a:t> </a:t>
            </a:r>
            <a:r>
              <a:rPr lang="en-US" sz="2800" b="1" dirty="0" err="1"/>
              <a:t>pada</a:t>
            </a:r>
            <a:r>
              <a:rPr lang="en-US" sz="2800" b="1" dirty="0"/>
              <a:t> </a:t>
            </a:r>
            <a:r>
              <a:rPr lang="en-US" sz="2800" b="1" dirty="0" err="1"/>
              <a:t>masyarakat</a:t>
            </a:r>
            <a:r>
              <a:rPr lang="en-US" sz="2800" b="1" dirty="0"/>
              <a:t>.</a:t>
            </a:r>
            <a:endParaRPr lang="id-ID" sz="2600" b="1" dirty="0"/>
          </a:p>
        </p:txBody>
      </p:sp>
      <p:sp>
        <p:nvSpPr>
          <p:cNvPr id="9" name="Chevron 8"/>
          <p:cNvSpPr/>
          <p:nvPr/>
        </p:nvSpPr>
        <p:spPr>
          <a:xfrm rot="5400000">
            <a:off x="-909757" y="2509956"/>
            <a:ext cx="2962513" cy="685800"/>
          </a:xfrm>
          <a:prstGeom prst="chevron">
            <a:avLst>
              <a:gd name="adj" fmla="val 36992"/>
            </a:avLst>
          </a:prstGeom>
          <a:solidFill>
            <a:srgbClr val="CC0099"/>
          </a:solidFill>
          <a:ln w="76200">
            <a:solidFill>
              <a:schemeClr val="bg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vert270"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V</a:t>
            </a:r>
          </a:p>
          <a:p>
            <a:pPr algn="ctr"/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</a:t>
            </a:r>
          </a:p>
          <a:p>
            <a:pPr algn="ctr"/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</a:t>
            </a:r>
          </a:p>
          <a:p>
            <a:pPr algn="ctr"/>
            <a:r>
              <a:rPr lang="en-US" sz="28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</a:t>
            </a:r>
          </a:p>
        </p:txBody>
      </p:sp>
      <p:sp>
        <p:nvSpPr>
          <p:cNvPr id="14" name="Chevron 13"/>
          <p:cNvSpPr/>
          <p:nvPr/>
        </p:nvSpPr>
        <p:spPr>
          <a:xfrm rot="5400000">
            <a:off x="-394931" y="5271730"/>
            <a:ext cx="1932861" cy="685800"/>
          </a:xfrm>
          <a:prstGeom prst="chevron">
            <a:avLst>
              <a:gd name="adj" fmla="val 36992"/>
            </a:avLst>
          </a:prstGeom>
          <a:solidFill>
            <a:srgbClr val="CC0099"/>
          </a:solidFill>
          <a:ln w="76200">
            <a:solidFill>
              <a:schemeClr val="bg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vert270"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Misi</a:t>
            </a:r>
            <a:endParaRPr lang="en-US" sz="2400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66800" y="4572000"/>
            <a:ext cx="7543800" cy="2009061"/>
          </a:xfrm>
          <a:prstGeom prst="roundRect">
            <a:avLst/>
          </a:prstGeom>
          <a:solidFill>
            <a:srgbClr val="FF99FF"/>
          </a:solidFill>
          <a:ln>
            <a:solidFill>
              <a:srgbClr val="7030A0"/>
            </a:solidFill>
          </a:ln>
          <a:scene3d>
            <a:camera prst="perspectiveFront"/>
            <a:lightRig rig="threeP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b="1" dirty="0" err="1"/>
              <a:t>Pengembangan</a:t>
            </a:r>
            <a:r>
              <a:rPr lang="en-US" sz="2800" b="1" dirty="0"/>
              <a:t> </a:t>
            </a:r>
            <a:r>
              <a:rPr lang="en-US" sz="2800" b="1" dirty="0" err="1"/>
              <a:t>jaringan</a:t>
            </a:r>
            <a:r>
              <a:rPr lang="en-US" sz="2800" b="1" dirty="0"/>
              <a:t> </a:t>
            </a:r>
            <a:r>
              <a:rPr lang="en-US" sz="2800" b="1" dirty="0" err="1"/>
              <a:t>kerja</a:t>
            </a:r>
            <a:r>
              <a:rPr lang="en-US" sz="2800" b="1" dirty="0"/>
              <a:t> </a:t>
            </a:r>
            <a:r>
              <a:rPr lang="en-US" sz="2800" b="1" dirty="0" err="1"/>
              <a:t>sama</a:t>
            </a:r>
            <a:r>
              <a:rPr lang="en-US" sz="2800" b="1" dirty="0"/>
              <a:t> </a:t>
            </a:r>
            <a:r>
              <a:rPr lang="en-US" sz="2800" b="1" dirty="0" err="1"/>
              <a:t>tingkat</a:t>
            </a:r>
            <a:r>
              <a:rPr lang="en-US" sz="2800" b="1" dirty="0"/>
              <a:t> </a:t>
            </a:r>
            <a:r>
              <a:rPr lang="en-US" sz="2800" b="1" dirty="0" err="1"/>
              <a:t>lokal</a:t>
            </a:r>
            <a:r>
              <a:rPr lang="en-US" sz="2800" b="1" dirty="0"/>
              <a:t>, </a:t>
            </a:r>
            <a:r>
              <a:rPr lang="en-US" sz="2800" b="1" dirty="0" err="1"/>
              <a:t>nasional</a:t>
            </a:r>
            <a:r>
              <a:rPr lang="en-US" sz="2800" b="1" dirty="0"/>
              <a:t>, regional,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internasional</a:t>
            </a:r>
            <a:r>
              <a:rPr lang="en-US" sz="2800" b="1" dirty="0"/>
              <a:t>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bidang</a:t>
            </a:r>
            <a:r>
              <a:rPr lang="en-US" sz="2800" b="1" dirty="0"/>
              <a:t> </a:t>
            </a:r>
            <a:r>
              <a:rPr lang="en-US" sz="2800" b="1" dirty="0" err="1"/>
              <a:t>penelitian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pengabdian</a:t>
            </a:r>
            <a:r>
              <a:rPr lang="en-US" sz="2800" b="1" dirty="0"/>
              <a:t>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</a:t>
            </a:r>
            <a:r>
              <a:rPr lang="en-US" sz="2800" b="1" dirty="0" err="1"/>
              <a:t>masyarakat</a:t>
            </a:r>
            <a:r>
              <a:rPr lang="en-US" sz="2800" b="1" dirty="0"/>
              <a:t>.</a:t>
            </a:r>
            <a:endParaRPr lang="id-ID" sz="2600" b="1" dirty="0"/>
          </a:p>
        </p:txBody>
      </p:sp>
    </p:spTree>
    <p:extLst>
      <p:ext uri="{BB962C8B-B14F-4D97-AF65-F5344CB8AC3E}">
        <p14:creationId xmlns:p14="http://schemas.microsoft.com/office/powerpoint/2010/main" val="355052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9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152400" y="228600"/>
            <a:ext cx="1447800" cy="453807"/>
          </a:xfrm>
          <a:prstGeom prst="parallelogram">
            <a:avLst>
              <a:gd name="adj" fmla="val 86888"/>
            </a:avLst>
          </a:prstGeom>
          <a:solidFill>
            <a:srgbClr val="7030A0"/>
          </a:solidFill>
          <a:effectLst>
            <a:softEdge rad="63500"/>
          </a:effectLst>
          <a:scene3d>
            <a:camera prst="orthographicFront"/>
            <a:lightRig rig="balanced" dir="t">
              <a:rot lat="0" lon="0" rev="2100000"/>
            </a:lightRig>
          </a:scene3d>
          <a:sp3d>
            <a:bevelT prst="angle"/>
          </a:sp3d>
        </p:spPr>
        <p:txBody>
          <a:bodyPr wrap="square" rtlCol="0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1200" b="1" dirty="0" smtClean="0">
                <a:ln w="50800"/>
                <a:solidFill>
                  <a:srgbClr val="FFFF00"/>
                </a:solidFill>
                <a:latin typeface="Arial Black" pitchFamily="34" charset="0"/>
              </a:rPr>
              <a:t>HOME</a:t>
            </a:r>
            <a:endParaRPr lang="en-US" sz="1200" b="1" dirty="0">
              <a:ln w="50800"/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TextBox 5">
            <a:hlinkClick r:id="" action="ppaction://noaction"/>
          </p:cNvPr>
          <p:cNvSpPr txBox="1"/>
          <p:nvPr/>
        </p:nvSpPr>
        <p:spPr>
          <a:xfrm>
            <a:off x="1295400" y="228600"/>
            <a:ext cx="1447800" cy="453807"/>
          </a:xfrm>
          <a:prstGeom prst="parallelogram">
            <a:avLst>
              <a:gd name="adj" fmla="val 86888"/>
            </a:avLst>
          </a:prstGeom>
          <a:solidFill>
            <a:srgbClr val="FFFF00"/>
          </a:solidFill>
          <a:effectLst>
            <a:softEdge rad="63500"/>
          </a:effectLst>
          <a:scene3d>
            <a:camera prst="orthographicFront"/>
            <a:lightRig rig="balanced" dir="t">
              <a:rot lat="0" lon="0" rev="2100000"/>
            </a:lightRig>
          </a:scene3d>
          <a:sp3d>
            <a:bevelT prst="angle"/>
          </a:sp3d>
        </p:spPr>
        <p:txBody>
          <a:bodyPr wrap="square" rtlCol="0">
            <a:spAutoFit/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1200" b="1" dirty="0" smtClean="0">
                <a:ln w="50800"/>
                <a:solidFill>
                  <a:srgbClr val="7030A0"/>
                </a:solidFill>
                <a:latin typeface="Arial Black" pitchFamily="34" charset="0"/>
              </a:rPr>
              <a:t>NEXT</a:t>
            </a:r>
            <a:endParaRPr lang="en-US" sz="1200" b="1" dirty="0">
              <a:ln w="50800"/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5200" y="543580"/>
            <a:ext cx="3962400" cy="584775"/>
          </a:xfrm>
          <a:prstGeom prst="rect">
            <a:avLst/>
          </a:prstGeom>
          <a:solidFill>
            <a:srgbClr val="CC0099"/>
          </a:solidFill>
        </p:spPr>
        <p:txBody>
          <a:bodyPr wrap="square" rtlCol="0">
            <a:spAutoFit/>
          </a:bodyPr>
          <a:lstStyle/>
          <a:p>
            <a:pPr algn="ctr">
              <a:defRPr sz="1800"/>
            </a:pPr>
            <a:r>
              <a:rPr lang="en-US" sz="3200" b="1" dirty="0" smtClean="0">
                <a:solidFill>
                  <a:schemeClr val="bg1"/>
                </a:solidFill>
              </a:rPr>
              <a:t>MISI LPPM (</a:t>
            </a:r>
            <a:r>
              <a:rPr lang="en-US" sz="3200" b="1" dirty="0" err="1" smtClean="0">
                <a:solidFill>
                  <a:schemeClr val="bg1"/>
                </a:solidFill>
              </a:rPr>
              <a:t>Lanjutan</a:t>
            </a:r>
            <a:r>
              <a:rPr lang="en-US" sz="3200" b="1" dirty="0" smtClean="0">
                <a:solidFill>
                  <a:schemeClr val="bg1"/>
                </a:solidFill>
              </a:rPr>
              <a:t>)</a:t>
            </a:r>
            <a:endParaRPr lang="id-ID" sz="32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1371600"/>
            <a:ext cx="7543800" cy="1532334"/>
          </a:xfrm>
          <a:prstGeom prst="roundRect">
            <a:avLst/>
          </a:prstGeom>
          <a:solidFill>
            <a:srgbClr val="FF99FF"/>
          </a:solidFill>
          <a:ln>
            <a:solidFill>
              <a:srgbClr val="7030A0"/>
            </a:solidFill>
          </a:ln>
          <a:scene3d>
            <a:camera prst="perspectiveFront"/>
            <a:lightRig rig="threeP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b="1" dirty="0" err="1"/>
              <a:t>Pengembangan</a:t>
            </a:r>
            <a:r>
              <a:rPr lang="en-US" sz="2800" b="1" dirty="0"/>
              <a:t> SDM yang </a:t>
            </a:r>
            <a:r>
              <a:rPr lang="en-US" sz="2800" b="1" dirty="0" err="1"/>
              <a:t>kompetitif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komparatif</a:t>
            </a:r>
            <a:r>
              <a:rPr lang="en-US" sz="2800" b="1" dirty="0"/>
              <a:t>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bidang</a:t>
            </a:r>
            <a:r>
              <a:rPr lang="en-US" sz="2800" b="1" dirty="0"/>
              <a:t> </a:t>
            </a:r>
            <a:r>
              <a:rPr lang="en-US" sz="2800" b="1" dirty="0" err="1"/>
              <a:t>penelitian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pengabdian</a:t>
            </a:r>
            <a:r>
              <a:rPr lang="en-US" sz="2800" b="1" dirty="0"/>
              <a:t>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</a:t>
            </a:r>
            <a:r>
              <a:rPr lang="en-US" sz="2800" b="1" dirty="0" err="1"/>
              <a:t>masyarakat</a:t>
            </a:r>
            <a:r>
              <a:rPr lang="en-US" sz="2800" b="1" dirty="0"/>
              <a:t>.</a:t>
            </a:r>
            <a:r>
              <a:rPr lang="en-US" sz="2800" b="1" dirty="0" smtClean="0"/>
              <a:t> </a:t>
            </a:r>
            <a:endParaRPr lang="id-ID" sz="2600" b="1" dirty="0"/>
          </a:p>
        </p:txBody>
      </p:sp>
      <p:sp>
        <p:nvSpPr>
          <p:cNvPr id="9" name="Chevron 8"/>
          <p:cNvSpPr/>
          <p:nvPr/>
        </p:nvSpPr>
        <p:spPr>
          <a:xfrm rot="5400000">
            <a:off x="-1981201" y="3581401"/>
            <a:ext cx="5105402" cy="685800"/>
          </a:xfrm>
          <a:prstGeom prst="chevron">
            <a:avLst>
              <a:gd name="adj" fmla="val 36992"/>
            </a:avLst>
          </a:prstGeom>
          <a:solidFill>
            <a:srgbClr val="CC0099"/>
          </a:solidFill>
          <a:ln w="76200">
            <a:solidFill>
              <a:schemeClr val="bg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vert270"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</a:t>
            </a:r>
          </a:p>
          <a:p>
            <a:pPr algn="ctr"/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</a:t>
            </a:r>
          </a:p>
          <a:p>
            <a:pPr algn="ctr"/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</a:t>
            </a:r>
          </a:p>
          <a:p>
            <a:pPr algn="ctr"/>
            <a:r>
              <a:rPr lang="en-US" sz="28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6800" y="3048000"/>
            <a:ext cx="7543800" cy="1532334"/>
          </a:xfrm>
          <a:prstGeom prst="roundRect">
            <a:avLst/>
          </a:prstGeom>
          <a:solidFill>
            <a:srgbClr val="FF99FF"/>
          </a:solidFill>
          <a:ln>
            <a:solidFill>
              <a:srgbClr val="7030A0"/>
            </a:solidFill>
          </a:ln>
          <a:scene3d>
            <a:camera prst="perspectiveFront"/>
            <a:lightRig rig="threeP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b="1" dirty="0" err="1"/>
              <a:t>Peningkatan</a:t>
            </a:r>
            <a:r>
              <a:rPr lang="en-US" sz="2800" b="1" dirty="0"/>
              <a:t> </a:t>
            </a:r>
            <a:r>
              <a:rPr lang="en-US" sz="2800" b="1" dirty="0" err="1"/>
              <a:t>publikasi</a:t>
            </a:r>
            <a:r>
              <a:rPr lang="en-US" sz="2800" b="1" dirty="0"/>
              <a:t> </a:t>
            </a:r>
            <a:r>
              <a:rPr lang="en-US" sz="2800" b="1" dirty="0" err="1"/>
              <a:t>karya</a:t>
            </a:r>
            <a:r>
              <a:rPr lang="en-US" sz="2800" b="1" dirty="0"/>
              <a:t> </a:t>
            </a:r>
            <a:r>
              <a:rPr lang="en-US" sz="2800" b="1" dirty="0" err="1"/>
              <a:t>ilmiah</a:t>
            </a:r>
            <a:r>
              <a:rPr lang="en-US" sz="2800" b="1" dirty="0"/>
              <a:t> </a:t>
            </a:r>
            <a:r>
              <a:rPr lang="en-US" sz="2800" b="1" dirty="0" err="1"/>
              <a:t>pada</a:t>
            </a:r>
            <a:r>
              <a:rPr lang="en-US" sz="2800" b="1" dirty="0"/>
              <a:t> </a:t>
            </a:r>
            <a:r>
              <a:rPr lang="en-US" sz="2800" b="1" dirty="0" err="1"/>
              <a:t>jurnal</a:t>
            </a:r>
            <a:r>
              <a:rPr lang="en-US" sz="2800" b="1" dirty="0"/>
              <a:t> </a:t>
            </a:r>
            <a:r>
              <a:rPr lang="en-US" sz="2800" b="1" dirty="0" err="1"/>
              <a:t>terakreditasi</a:t>
            </a:r>
            <a:r>
              <a:rPr lang="en-US" sz="2800" b="1" dirty="0"/>
              <a:t> </a:t>
            </a:r>
            <a:r>
              <a:rPr lang="en-US" sz="2800" b="1" dirty="0" err="1"/>
              <a:t>nasional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internasional</a:t>
            </a:r>
            <a:r>
              <a:rPr lang="en-US" sz="2800" b="1" dirty="0"/>
              <a:t> </a:t>
            </a:r>
            <a:r>
              <a:rPr lang="en-US" sz="2800" b="1" dirty="0" err="1"/>
              <a:t>baik</a:t>
            </a:r>
            <a:r>
              <a:rPr lang="en-US" sz="2800" b="1" dirty="0"/>
              <a:t> yang </a:t>
            </a:r>
            <a:r>
              <a:rPr lang="en-US" sz="2800" b="1" dirty="0" err="1"/>
              <a:t>tercetak</a:t>
            </a:r>
            <a:r>
              <a:rPr lang="en-US" sz="2800" b="1" dirty="0"/>
              <a:t> </a:t>
            </a:r>
            <a:r>
              <a:rPr lang="en-US" sz="2800" b="1" dirty="0" err="1"/>
              <a:t>maupun</a:t>
            </a:r>
            <a:r>
              <a:rPr lang="en-US" sz="2800" b="1" dirty="0"/>
              <a:t> </a:t>
            </a:r>
            <a:r>
              <a:rPr lang="en-US" sz="2800" b="1" dirty="0" err="1"/>
              <a:t>secara</a:t>
            </a:r>
            <a:r>
              <a:rPr lang="en-US" sz="2800" b="1" dirty="0"/>
              <a:t> </a:t>
            </a:r>
            <a:r>
              <a:rPr lang="en-US" sz="2800" b="1" i="1" dirty="0"/>
              <a:t>online</a:t>
            </a:r>
            <a:r>
              <a:rPr lang="en-US" sz="2800" b="1" dirty="0"/>
              <a:t>. </a:t>
            </a:r>
            <a:endParaRPr lang="id-ID" sz="2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066800" y="4792266"/>
            <a:ext cx="7543800" cy="1532334"/>
          </a:xfrm>
          <a:prstGeom prst="roundRect">
            <a:avLst/>
          </a:prstGeom>
          <a:solidFill>
            <a:srgbClr val="FF99FF"/>
          </a:solidFill>
          <a:ln>
            <a:solidFill>
              <a:srgbClr val="7030A0"/>
            </a:solidFill>
          </a:ln>
          <a:scene3d>
            <a:camera prst="perspectiveFront"/>
            <a:lightRig rig="threeP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b="1" dirty="0" err="1"/>
              <a:t>Membangun</a:t>
            </a:r>
            <a:r>
              <a:rPr lang="en-US" sz="2800" b="1" dirty="0"/>
              <a:t> </a:t>
            </a:r>
            <a:r>
              <a:rPr lang="en-US" sz="2800" b="1" dirty="0" err="1"/>
              <a:t>sarana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prasarana</a:t>
            </a:r>
            <a:r>
              <a:rPr lang="en-US" sz="2800" b="1" dirty="0"/>
              <a:t> modern </a:t>
            </a:r>
            <a:r>
              <a:rPr lang="en-US" sz="2800" b="1" dirty="0" err="1"/>
              <a:t>untuk</a:t>
            </a:r>
            <a:r>
              <a:rPr lang="en-US" sz="2800" b="1" dirty="0"/>
              <a:t> </a:t>
            </a:r>
            <a:r>
              <a:rPr lang="en-US" sz="2800" b="1" dirty="0" err="1"/>
              <a:t>menunjang</a:t>
            </a:r>
            <a:r>
              <a:rPr lang="en-US" sz="2800" b="1" dirty="0"/>
              <a:t> </a:t>
            </a:r>
            <a:r>
              <a:rPr lang="en-US" sz="2800" b="1" dirty="0" err="1"/>
              <a:t>aktivitas</a:t>
            </a:r>
            <a:r>
              <a:rPr lang="en-US" sz="2800" b="1" dirty="0"/>
              <a:t> </a:t>
            </a:r>
            <a:r>
              <a:rPr lang="en-US" sz="2800" b="1" dirty="0" err="1"/>
              <a:t>penelitian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pengabdian</a:t>
            </a:r>
            <a:r>
              <a:rPr lang="en-US" sz="2800" b="1" dirty="0"/>
              <a:t>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</a:t>
            </a:r>
            <a:r>
              <a:rPr lang="en-US" sz="2800" b="1" dirty="0" err="1"/>
              <a:t>masyarakat</a:t>
            </a:r>
            <a:r>
              <a:rPr lang="en-US" sz="2800" b="1" dirty="0"/>
              <a:t>. </a:t>
            </a:r>
            <a:endParaRPr lang="id-ID" sz="2600" b="1" dirty="0"/>
          </a:p>
        </p:txBody>
      </p:sp>
    </p:spTree>
    <p:extLst>
      <p:ext uri="{BB962C8B-B14F-4D97-AF65-F5344CB8AC3E}">
        <p14:creationId xmlns:p14="http://schemas.microsoft.com/office/powerpoint/2010/main" val="3907300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9" grpId="0" animBg="1"/>
      <p:bldP spid="15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2400" y="2971800"/>
            <a:ext cx="8839200" cy="19050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err="1" smtClean="0"/>
              <a:t>Tujuan</a:t>
            </a:r>
            <a:r>
              <a:rPr lang="en-US" sz="2800" dirty="0" smtClean="0"/>
              <a:t>:</a:t>
            </a:r>
          </a:p>
          <a:p>
            <a:pPr algn="just"/>
            <a:r>
              <a:rPr lang="en-US" sz="2800" dirty="0" err="1"/>
              <a:t>Tujuan</a:t>
            </a:r>
            <a:r>
              <a:rPr lang="en-US" sz="2800" dirty="0"/>
              <a:t> yang </a:t>
            </a:r>
            <a:r>
              <a:rPr lang="en-US" sz="2800" dirty="0" err="1"/>
              <a:t>ingin</a:t>
            </a:r>
            <a:r>
              <a:rPr lang="en-US" sz="2800" dirty="0"/>
              <a:t> </a:t>
            </a:r>
            <a:r>
              <a:rPr lang="en-US" sz="2800" dirty="0" err="1"/>
              <a:t>dicapai</a:t>
            </a:r>
            <a:r>
              <a:rPr lang="en-US" sz="2800" dirty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/>
              <a:t>roadmap </a:t>
            </a:r>
            <a:r>
              <a:rPr lang="en-US" sz="2800" dirty="0" smtClean="0"/>
              <a:t>LPPM 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meningkatkan</a:t>
            </a:r>
            <a:r>
              <a:rPr lang="en-US" sz="2800" dirty="0"/>
              <a:t> </a:t>
            </a:r>
            <a:r>
              <a:rPr lang="en-US" sz="2800" dirty="0" err="1"/>
              <a:t>kualitas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luaran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 smtClean="0"/>
              <a:t>peng-abdian</a:t>
            </a:r>
            <a:r>
              <a:rPr lang="en-US" sz="2800" dirty="0" smtClean="0"/>
              <a:t> 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 di </a:t>
            </a:r>
            <a:r>
              <a:rPr lang="en-US" sz="2800" dirty="0" err="1"/>
              <a:t>Universitas</a:t>
            </a:r>
            <a:r>
              <a:rPr lang="en-US" sz="2800" dirty="0"/>
              <a:t> </a:t>
            </a:r>
            <a:r>
              <a:rPr lang="en-US" sz="2800" dirty="0" err="1"/>
              <a:t>Ivet</a:t>
            </a:r>
            <a:r>
              <a:rPr lang="en-US" sz="2800" dirty="0"/>
              <a:t>. </a:t>
            </a:r>
            <a:endParaRPr lang="id-ID" sz="24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0" y="152400"/>
            <a:ext cx="9144000" cy="25146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>
              <a:buNone/>
            </a:pPr>
            <a:r>
              <a:rPr lang="en-US" sz="3600" b="1" dirty="0" smtClean="0">
                <a:latin typeface="Britannic Bold" pitchFamily="34" charset="0"/>
                <a:ea typeface="Adobe Kaiti Std R" pitchFamily="18" charset="-128"/>
              </a:rPr>
              <a:t>TUJUAN, SASARAN, STRATEGI, &amp;  ARAH KEBIJAKAN</a:t>
            </a:r>
            <a:endParaRPr lang="id-ID" sz="3600" b="1" dirty="0">
              <a:latin typeface="Britannic Bold" pitchFamily="34" charset="0"/>
              <a:ea typeface="Adobe Kaiti Std R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7895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2400" y="304800"/>
            <a:ext cx="8839200" cy="63246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 err="1" smtClean="0">
                <a:solidFill>
                  <a:schemeClr val="tx1"/>
                </a:solidFill>
              </a:rPr>
              <a:t>Sasaran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Bidang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Penelitian</a:t>
            </a:r>
            <a:r>
              <a:rPr lang="en-US" sz="2400" b="1" dirty="0" smtClean="0">
                <a:solidFill>
                  <a:schemeClr val="tx1"/>
                </a:solidFill>
              </a:rPr>
              <a:t>:</a:t>
            </a:r>
          </a:p>
          <a:p>
            <a:pPr marL="457200" lvl="0" indent="-457200" algn="just">
              <a:buAutoNum type="arabicPeriod"/>
            </a:pPr>
            <a:r>
              <a:rPr lang="en-US" sz="2400" b="1" dirty="0" err="1" smtClean="0">
                <a:solidFill>
                  <a:schemeClr val="tx1"/>
                </a:solidFill>
              </a:rPr>
              <a:t>Peningkatan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jumlah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penelitian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unggulan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dengan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tingkat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lvl="0" algn="just"/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      </a:t>
            </a:r>
            <a:r>
              <a:rPr lang="en-US" sz="2400" b="1" dirty="0" err="1" smtClean="0">
                <a:solidFill>
                  <a:schemeClr val="tx1"/>
                </a:solidFill>
              </a:rPr>
              <a:t>kompetisi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tinggi</a:t>
            </a:r>
            <a:r>
              <a:rPr lang="en-US" sz="2400" b="1" dirty="0">
                <a:solidFill>
                  <a:schemeClr val="tx1"/>
                </a:solidFill>
              </a:rPr>
              <a:t>. </a:t>
            </a:r>
          </a:p>
          <a:p>
            <a:pPr lvl="0" algn="just"/>
            <a:r>
              <a:rPr lang="en-US" sz="2400" b="1" dirty="0" smtClean="0">
                <a:solidFill>
                  <a:schemeClr val="tx1"/>
                </a:solidFill>
              </a:rPr>
              <a:t>2.   </a:t>
            </a:r>
            <a:r>
              <a:rPr lang="en-US" sz="2400" b="1" dirty="0" err="1" smtClean="0">
                <a:solidFill>
                  <a:schemeClr val="tx1"/>
                </a:solidFill>
              </a:rPr>
              <a:t>Peningkatan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jumlah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publikasi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hasil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riset</a:t>
            </a:r>
            <a:r>
              <a:rPr lang="en-US" sz="2400" b="1" dirty="0">
                <a:solidFill>
                  <a:schemeClr val="tx1"/>
                </a:solidFill>
              </a:rPr>
              <a:t> di </a:t>
            </a:r>
            <a:r>
              <a:rPr lang="en-US" sz="2400" b="1" dirty="0" err="1">
                <a:solidFill>
                  <a:schemeClr val="tx1"/>
                </a:solidFill>
              </a:rPr>
              <a:t>jurnal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nasional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lvl="0" algn="just"/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     </a:t>
            </a:r>
            <a:r>
              <a:rPr lang="en-US" sz="2400" b="1" dirty="0" err="1" smtClean="0">
                <a:solidFill>
                  <a:schemeClr val="tx1"/>
                </a:solidFill>
              </a:rPr>
              <a:t>terakreditasi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jurnal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internasional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terindeks</a:t>
            </a:r>
            <a:r>
              <a:rPr lang="en-US" sz="2400" b="1" dirty="0">
                <a:solidFill>
                  <a:schemeClr val="tx1"/>
                </a:solidFill>
              </a:rPr>
              <a:t>. </a:t>
            </a:r>
          </a:p>
          <a:p>
            <a:pPr lvl="0" algn="just"/>
            <a:r>
              <a:rPr lang="en-US" sz="2400" b="1" dirty="0" smtClean="0">
                <a:solidFill>
                  <a:schemeClr val="tx1"/>
                </a:solidFill>
              </a:rPr>
              <a:t>3.  </a:t>
            </a:r>
            <a:r>
              <a:rPr lang="en-US" sz="2400" b="1" dirty="0" err="1" smtClean="0">
                <a:solidFill>
                  <a:schemeClr val="tx1"/>
                </a:solidFill>
              </a:rPr>
              <a:t>Peningkatan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jumlah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penelitian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unggulan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Universitas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Ivet</a:t>
            </a:r>
            <a:r>
              <a:rPr lang="en-US" sz="2400" b="1" dirty="0">
                <a:solidFill>
                  <a:schemeClr val="tx1"/>
                </a:solidFill>
              </a:rPr>
              <a:t>. </a:t>
            </a:r>
          </a:p>
          <a:p>
            <a:pPr marL="457200" lvl="0" indent="-457200" algn="just">
              <a:buAutoNum type="arabicPeriod" startAt="4"/>
            </a:pPr>
            <a:r>
              <a:rPr lang="en-US" sz="2400" b="1" dirty="0" err="1" smtClean="0">
                <a:solidFill>
                  <a:schemeClr val="tx1"/>
                </a:solidFill>
              </a:rPr>
              <a:t>Peningkatan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jumlah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penelitian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kolaborasi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dengan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institusi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lvl="0" algn="just"/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     lain </a:t>
            </a:r>
            <a:r>
              <a:rPr lang="en-US" sz="2400" b="1" dirty="0" err="1" smtClean="0">
                <a:solidFill>
                  <a:schemeClr val="tx1"/>
                </a:solidFill>
              </a:rPr>
              <a:t>baik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di </a:t>
            </a:r>
            <a:r>
              <a:rPr lang="en-US" sz="2400" b="1" dirty="0" err="1">
                <a:solidFill>
                  <a:schemeClr val="tx1"/>
                </a:solidFill>
              </a:rPr>
              <a:t>dalam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maupun</a:t>
            </a:r>
            <a:r>
              <a:rPr lang="en-US" sz="2400" b="1" dirty="0">
                <a:solidFill>
                  <a:schemeClr val="tx1"/>
                </a:solidFill>
              </a:rPr>
              <a:t> di </a:t>
            </a:r>
            <a:r>
              <a:rPr lang="en-US" sz="2400" b="1" dirty="0" err="1">
                <a:solidFill>
                  <a:schemeClr val="tx1"/>
                </a:solidFill>
              </a:rPr>
              <a:t>luar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negeri</a:t>
            </a:r>
            <a:r>
              <a:rPr lang="en-US" sz="2400" b="1" dirty="0">
                <a:solidFill>
                  <a:schemeClr val="tx1"/>
                </a:solidFill>
              </a:rPr>
              <a:t>. </a:t>
            </a:r>
          </a:p>
          <a:p>
            <a:pPr lvl="0" algn="just"/>
            <a:r>
              <a:rPr lang="en-US" sz="2400" b="1" dirty="0" smtClean="0">
                <a:solidFill>
                  <a:schemeClr val="tx1"/>
                </a:solidFill>
              </a:rPr>
              <a:t>5.   </a:t>
            </a:r>
            <a:r>
              <a:rPr lang="en-US" sz="2400" b="1" dirty="0" err="1" smtClean="0">
                <a:solidFill>
                  <a:schemeClr val="tx1"/>
                </a:solidFill>
              </a:rPr>
              <a:t>Peningkatan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perolehan</a:t>
            </a:r>
            <a:r>
              <a:rPr lang="en-US" sz="2400" b="1" dirty="0">
                <a:solidFill>
                  <a:schemeClr val="tx1"/>
                </a:solidFill>
              </a:rPr>
              <a:t> HKI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paten </a:t>
            </a:r>
            <a:r>
              <a:rPr lang="en-US" sz="2400" b="1" dirty="0" err="1">
                <a:solidFill>
                  <a:schemeClr val="tx1"/>
                </a:solidFill>
              </a:rPr>
              <a:t>dari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hasil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riset</a:t>
            </a:r>
            <a:r>
              <a:rPr lang="en-US" sz="2400" b="1" dirty="0">
                <a:solidFill>
                  <a:schemeClr val="tx1"/>
                </a:solidFill>
              </a:rPr>
              <a:t>. </a:t>
            </a:r>
          </a:p>
          <a:p>
            <a:pPr marL="457200" lvl="0" indent="-457200" algn="just">
              <a:buAutoNum type="arabicPeriod" startAt="6"/>
            </a:pPr>
            <a:r>
              <a:rPr lang="en-US" sz="2400" b="1" dirty="0" err="1" smtClean="0">
                <a:solidFill>
                  <a:schemeClr val="tx1"/>
                </a:solidFill>
              </a:rPr>
              <a:t>Peningkatan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keterlibatan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mahasiswa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dalam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kegiatan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lvl="0" algn="just"/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      </a:t>
            </a:r>
            <a:r>
              <a:rPr lang="en-US" sz="2400" b="1" dirty="0" err="1" smtClean="0">
                <a:solidFill>
                  <a:schemeClr val="tx1"/>
                </a:solidFill>
              </a:rPr>
              <a:t>penelitian</a:t>
            </a:r>
            <a:r>
              <a:rPr lang="en-US" sz="2400" b="1" dirty="0">
                <a:solidFill>
                  <a:schemeClr val="tx1"/>
                </a:solidFill>
              </a:rPr>
              <a:t>. </a:t>
            </a:r>
          </a:p>
          <a:p>
            <a:pPr lvl="0" algn="just"/>
            <a:r>
              <a:rPr lang="en-US" sz="2400" b="1" dirty="0" smtClean="0">
                <a:solidFill>
                  <a:schemeClr val="tx1"/>
                </a:solidFill>
              </a:rPr>
              <a:t>7.   </a:t>
            </a:r>
            <a:r>
              <a:rPr lang="en-US" sz="2400" b="1" dirty="0" err="1" smtClean="0">
                <a:solidFill>
                  <a:schemeClr val="tx1"/>
                </a:solidFill>
              </a:rPr>
              <a:t>Pengembangan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Jurnal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Ilmiah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dibawah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naungan</a:t>
            </a:r>
            <a:r>
              <a:rPr lang="en-US" sz="2400" b="1" dirty="0">
                <a:solidFill>
                  <a:schemeClr val="tx1"/>
                </a:solidFill>
              </a:rPr>
              <a:t> LPPM.  </a:t>
            </a:r>
          </a:p>
          <a:p>
            <a:pPr marL="457200" indent="-457200" algn="just">
              <a:buAutoNum type="arabicPeriod" startAt="8"/>
            </a:pPr>
            <a:r>
              <a:rPr lang="en-US" sz="2400" b="1" dirty="0" err="1" smtClean="0">
                <a:solidFill>
                  <a:schemeClr val="tx1"/>
                </a:solidFill>
              </a:rPr>
              <a:t>Peningkatan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layanan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administrasi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penelitian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pengabdian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melalui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sistem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layanan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administrasi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berbasis</a:t>
            </a:r>
            <a:r>
              <a:rPr lang="en-US" sz="2400" b="1" dirty="0">
                <a:solidFill>
                  <a:schemeClr val="tx1"/>
                </a:solidFill>
              </a:rPr>
              <a:t> TIK</a:t>
            </a:r>
            <a:r>
              <a:rPr lang="en-US" sz="2400" b="1" dirty="0" smtClean="0">
                <a:solidFill>
                  <a:schemeClr val="tx1"/>
                </a:solidFill>
              </a:rPr>
              <a:t>.</a:t>
            </a:r>
            <a:endParaRPr lang="id-ID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786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2400" y="304800"/>
            <a:ext cx="8839200" cy="53340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/>
              <a:t>Sasaran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Bidang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Pengabdian</a:t>
            </a:r>
            <a:r>
              <a:rPr lang="en-US" sz="2800" b="1" dirty="0" smtClean="0"/>
              <a:t>:</a:t>
            </a:r>
          </a:p>
          <a:p>
            <a:pPr marL="514350" indent="-514350">
              <a:buAutoNum type="arabicParenR"/>
            </a:pPr>
            <a:r>
              <a:rPr lang="en-US" sz="2800" dirty="0" err="1" smtClean="0"/>
              <a:t>Peningkatan</a:t>
            </a:r>
            <a:r>
              <a:rPr lang="en-US" sz="2800" dirty="0" smtClean="0"/>
              <a:t>  </a:t>
            </a:r>
            <a:r>
              <a:rPr lang="en-US" sz="2800" dirty="0" err="1"/>
              <a:t>jumlah</a:t>
            </a:r>
            <a:r>
              <a:rPr lang="en-US" sz="2800" dirty="0"/>
              <a:t> </a:t>
            </a:r>
            <a:r>
              <a:rPr lang="en-US" sz="2800" dirty="0" err="1"/>
              <a:t>pengabdian</a:t>
            </a:r>
            <a:r>
              <a:rPr lang="en-US" sz="2800" dirty="0"/>
              <a:t> </a:t>
            </a:r>
            <a:r>
              <a:rPr lang="en-US" sz="2800" dirty="0" err="1"/>
              <a:t>kepada</a:t>
            </a:r>
            <a:r>
              <a:rPr lang="en-US" sz="2800" dirty="0"/>
              <a:t> 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 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tingkat</a:t>
            </a:r>
            <a:r>
              <a:rPr lang="en-US" sz="2800" dirty="0"/>
              <a:t> </a:t>
            </a:r>
            <a:r>
              <a:rPr lang="en-US" sz="2800" dirty="0" err="1"/>
              <a:t>kompetisi</a:t>
            </a:r>
            <a:r>
              <a:rPr lang="en-US" sz="2800" dirty="0"/>
              <a:t> </a:t>
            </a:r>
            <a:r>
              <a:rPr lang="en-US" sz="2800" dirty="0" err="1"/>
              <a:t>tinggi</a:t>
            </a:r>
            <a:r>
              <a:rPr lang="en-US" sz="2800" dirty="0"/>
              <a:t>. </a:t>
            </a:r>
          </a:p>
          <a:p>
            <a:r>
              <a:rPr lang="en-US" sz="2800" dirty="0" smtClean="0"/>
              <a:t>2)   </a:t>
            </a:r>
            <a:r>
              <a:rPr lang="en-US" sz="2800" dirty="0" err="1" smtClean="0"/>
              <a:t>Perintisan</a:t>
            </a:r>
            <a:r>
              <a:rPr lang="en-US" sz="2800" dirty="0" smtClean="0"/>
              <a:t>/</a:t>
            </a:r>
            <a:r>
              <a:rPr lang="en-US" sz="2800" dirty="0" err="1" smtClean="0"/>
              <a:t>peningkatan</a:t>
            </a:r>
            <a:r>
              <a:rPr lang="en-US" sz="2800" dirty="0" smtClean="0"/>
              <a:t> </a:t>
            </a:r>
            <a:r>
              <a:rPr lang="en-US" sz="2800" dirty="0" err="1"/>
              <a:t>jumlah</a:t>
            </a:r>
            <a:r>
              <a:rPr lang="en-US" sz="2800" dirty="0"/>
              <a:t> </a:t>
            </a:r>
            <a:r>
              <a:rPr lang="en-US" sz="2800" dirty="0" err="1"/>
              <a:t>desa</a:t>
            </a:r>
            <a:r>
              <a:rPr lang="en-US" sz="2800" dirty="0"/>
              <a:t> </a:t>
            </a:r>
            <a:r>
              <a:rPr lang="en-US" sz="2800" dirty="0" err="1"/>
              <a:t>binaan</a:t>
            </a:r>
            <a:r>
              <a:rPr lang="en-US" sz="2800" dirty="0"/>
              <a:t>. </a:t>
            </a:r>
          </a:p>
          <a:p>
            <a:pPr marL="514350" indent="-514350">
              <a:buAutoNum type="arabicParenR" startAt="3"/>
            </a:pPr>
            <a:r>
              <a:rPr lang="en-US" sz="2800" dirty="0" err="1" smtClean="0"/>
              <a:t>Peningkatan</a:t>
            </a:r>
            <a:r>
              <a:rPr lang="en-US" sz="2800" dirty="0" smtClean="0"/>
              <a:t> </a:t>
            </a:r>
            <a:r>
              <a:rPr lang="en-US" sz="2800" dirty="0" err="1"/>
              <a:t>jumlah</a:t>
            </a:r>
            <a:r>
              <a:rPr lang="en-US" sz="2800" dirty="0"/>
              <a:t> </a:t>
            </a:r>
            <a:r>
              <a:rPr lang="en-US" sz="2800" dirty="0" err="1"/>
              <a:t>pengabdian</a:t>
            </a:r>
            <a:r>
              <a:rPr lang="en-US" sz="2800" dirty="0"/>
              <a:t> </a:t>
            </a:r>
            <a:r>
              <a:rPr lang="en-US" sz="2800" dirty="0" err="1"/>
              <a:t>kepada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   </a:t>
            </a:r>
            <a:r>
              <a:rPr lang="en-US" sz="2800" dirty="0" err="1" smtClean="0"/>
              <a:t>berbasis</a:t>
            </a:r>
            <a:r>
              <a:rPr lang="en-US" sz="2800" dirty="0" smtClean="0"/>
              <a:t> </a:t>
            </a:r>
            <a:r>
              <a:rPr lang="en-US" sz="2800" dirty="0" err="1"/>
              <a:t>riset</a:t>
            </a:r>
            <a:r>
              <a:rPr lang="en-US" sz="2800" dirty="0"/>
              <a:t>.</a:t>
            </a:r>
          </a:p>
          <a:p>
            <a:pPr marL="514350" indent="-514350">
              <a:buAutoNum type="arabicParenR" startAt="4"/>
            </a:pPr>
            <a:r>
              <a:rPr lang="en-US" sz="2800" dirty="0" err="1" smtClean="0"/>
              <a:t>Peningkatan</a:t>
            </a:r>
            <a:r>
              <a:rPr lang="en-US" sz="2800" dirty="0" smtClean="0"/>
              <a:t> </a:t>
            </a:r>
            <a:r>
              <a:rPr lang="en-US" sz="2800" dirty="0" err="1"/>
              <a:t>jumlah</a:t>
            </a:r>
            <a:r>
              <a:rPr lang="en-US" sz="2800" dirty="0"/>
              <a:t> </a:t>
            </a:r>
            <a:r>
              <a:rPr lang="en-US" sz="2800" dirty="0" err="1"/>
              <a:t>mitra</a:t>
            </a:r>
            <a:r>
              <a:rPr lang="en-US" sz="2800" dirty="0"/>
              <a:t> </a:t>
            </a:r>
            <a:r>
              <a:rPr lang="en-US" sz="2800" dirty="0" err="1"/>
              <a:t>baik</a:t>
            </a:r>
            <a:r>
              <a:rPr lang="en-US" sz="2800" dirty="0"/>
              <a:t> </a:t>
            </a:r>
            <a:r>
              <a:rPr lang="en-US" sz="2800" dirty="0" err="1"/>
              <a:t>institusi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  </a:t>
            </a:r>
            <a:r>
              <a:rPr lang="en-US" sz="2800" dirty="0" err="1" smtClean="0"/>
              <a:t>maupun</a:t>
            </a:r>
            <a:r>
              <a:rPr lang="en-US" sz="2800" dirty="0" smtClean="0"/>
              <a:t> </a:t>
            </a:r>
            <a:r>
              <a:rPr lang="en-US" sz="2800" dirty="0" err="1"/>
              <a:t>Swasta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program </a:t>
            </a:r>
            <a:r>
              <a:rPr lang="en-US" sz="2800" dirty="0" err="1"/>
              <a:t>pemberdayaan</a:t>
            </a:r>
            <a:r>
              <a:rPr lang="en-US" sz="2800" dirty="0"/>
              <a:t> </a:t>
            </a:r>
            <a:r>
              <a:rPr lang="en-US" sz="2800" dirty="0" smtClean="0"/>
              <a:t>   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</a:t>
            </a:r>
            <a:r>
              <a:rPr lang="en-US" sz="2800" dirty="0" err="1" smtClean="0"/>
              <a:t>masyarakat</a:t>
            </a:r>
            <a:r>
              <a:rPr lang="en-US" sz="2800" dirty="0"/>
              <a:t>. 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80688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9888</TotalTime>
  <Words>991</Words>
  <Application>Microsoft Office PowerPoint</Application>
  <PresentationFormat>On-screen Show (4:3)</PresentationFormat>
  <Paragraphs>155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FAI</dc:creator>
  <cp:lastModifiedBy>COMPAQ</cp:lastModifiedBy>
  <cp:revision>595</cp:revision>
  <cp:lastPrinted>2016-01-27T06:19:34Z</cp:lastPrinted>
  <dcterms:created xsi:type="dcterms:W3CDTF">2006-08-16T00:00:00Z</dcterms:created>
  <dcterms:modified xsi:type="dcterms:W3CDTF">2021-06-21T14:24:11Z</dcterms:modified>
</cp:coreProperties>
</file>