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</p:sldMasterIdLst>
  <p:notesMasterIdLst>
    <p:notesMasterId r:id="rId12"/>
  </p:notesMasterIdLst>
  <p:sldIdLst>
    <p:sldId id="264" r:id="rId6"/>
    <p:sldId id="265" r:id="rId7"/>
    <p:sldId id="266" r:id="rId8"/>
    <p:sldId id="322" r:id="rId9"/>
    <p:sldId id="256" r:id="rId10"/>
    <p:sldId id="257" r:id="rId11"/>
    <p:sldId id="259" r:id="rId13"/>
    <p:sldId id="260" r:id="rId14"/>
    <p:sldId id="261" r:id="rId15"/>
    <p:sldId id="262" r:id="rId16"/>
    <p:sldId id="263" r:id="rId17"/>
    <p:sldId id="317" r:id="rId18"/>
    <p:sldId id="318" r:id="rId19"/>
    <p:sldId id="319" r:id="rId20"/>
    <p:sldId id="320" r:id="rId21"/>
    <p:sldId id="321" r:id="rId22"/>
    <p:sldId id="323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366CC-C9CD-444D-B3F8-0050F00B0C4E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00BFCCC-E89D-4F9D-AAAB-DC6D3D994052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Tahun</a:t>
          </a:r>
          <a:r>
            <a:rPr lang="en-US" b="1" dirty="0">
              <a:solidFill>
                <a:schemeClr val="tx1"/>
              </a:solidFill>
            </a:rPr>
            <a:t> 2019</a:t>
          </a:r>
        </a:p>
        <a:p>
          <a:r>
            <a:rPr lang="en-US" b="1" dirty="0" err="1">
              <a:solidFill>
                <a:schemeClr val="tx1"/>
              </a:solidFill>
            </a:rPr>
            <a:t>Potensi</a:t>
          </a:r>
          <a:r>
            <a:rPr lang="en-US" b="1" dirty="0">
              <a:solidFill>
                <a:schemeClr val="tx1"/>
              </a:solidFill>
            </a:rPr>
            <a:t> dan </a:t>
          </a:r>
          <a:r>
            <a:rPr lang="en-US" b="1" dirty="0" err="1">
              <a:solidFill>
                <a:schemeClr val="tx1"/>
              </a:solidFill>
            </a:rPr>
            <a:t>Prospek</a:t>
          </a:r>
          <a:r>
            <a:rPr lang="en-US" b="1" dirty="0">
              <a:solidFill>
                <a:schemeClr val="tx1"/>
              </a:solidFill>
            </a:rPr>
            <a:t> Pasar </a:t>
          </a:r>
          <a:r>
            <a:rPr lang="en-US" b="1" dirty="0" err="1">
              <a:solidFill>
                <a:schemeClr val="tx1"/>
              </a:solidFill>
            </a:rPr>
            <a:t>Kerja</a:t>
          </a:r>
          <a:r>
            <a:rPr lang="en-US" b="1" dirty="0">
              <a:solidFill>
                <a:schemeClr val="tx1"/>
              </a:solidFill>
            </a:rPr>
            <a:t> Program </a:t>
          </a:r>
          <a:r>
            <a:rPr lang="en-US" b="1" dirty="0" err="1">
              <a:solidFill>
                <a:schemeClr val="tx1"/>
              </a:solidFill>
            </a:rPr>
            <a:t>Studi</a:t>
          </a:r>
          <a:r>
            <a:rPr lang="en-US" b="1" dirty="0">
              <a:solidFill>
                <a:schemeClr val="tx1"/>
              </a:solidFill>
            </a:rPr>
            <a:t>  X</a:t>
          </a:r>
          <a:endParaRPr lang="id-ID" b="1" dirty="0">
            <a:solidFill>
              <a:schemeClr val="tx1"/>
            </a:solidFill>
          </a:endParaRPr>
        </a:p>
      </dgm:t>
    </dgm:pt>
    <dgm:pt modelId="{69F27B9F-B581-4FB6-BEEB-EC8F3617981A}" cxnId="{1757F6BF-E044-4ED0-810E-01FAF1167838}" type="parTrans">
      <dgm:prSet/>
      <dgm:spPr/>
      <dgm:t>
        <a:bodyPr/>
        <a:lstStyle/>
        <a:p>
          <a:endParaRPr lang="id-ID"/>
        </a:p>
      </dgm:t>
    </dgm:pt>
    <dgm:pt modelId="{7F6F493B-7534-4320-8E0E-5CFE2A6E2E57}" cxnId="{1757F6BF-E044-4ED0-810E-01FAF1167838}" type="sibTrans">
      <dgm:prSet/>
      <dgm:spPr/>
      <dgm:t>
        <a:bodyPr/>
        <a:lstStyle/>
        <a:p>
          <a:endParaRPr lang="id-ID"/>
        </a:p>
      </dgm:t>
    </dgm:pt>
    <dgm:pt modelId="{F3B6CD87-64CE-4A43-9CBE-1770B7D1C593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+mn-lt"/>
            </a:rPr>
            <a:t>Tahun</a:t>
          </a:r>
          <a:r>
            <a:rPr lang="en-US" b="1" dirty="0">
              <a:solidFill>
                <a:schemeClr val="tx1"/>
              </a:solidFill>
              <a:latin typeface="+mn-lt"/>
            </a:rPr>
            <a:t> 2020</a:t>
          </a:r>
        </a:p>
        <a:p>
          <a:r>
            <a:rPr lang="en-US" b="1" dirty="0" err="1">
              <a:solidFill>
                <a:schemeClr val="tx1"/>
              </a:solidFill>
              <a:latin typeface="+mn-lt"/>
            </a:rPr>
            <a:t>Evaluasi</a:t>
          </a:r>
          <a:r>
            <a:rPr lang="en-US" b="1" dirty="0">
              <a:solidFill>
                <a:schemeClr val="tx1"/>
              </a:solidFill>
              <a:latin typeface="+mn-lt"/>
            </a:rPr>
            <a:t> </a:t>
          </a:r>
          <a:r>
            <a:rPr lang="en-US" b="1" dirty="0" err="1">
              <a:solidFill>
                <a:schemeClr val="tx1"/>
              </a:solidFill>
              <a:latin typeface="+mn-lt"/>
            </a:rPr>
            <a:t>Pelaksanaan</a:t>
          </a:r>
          <a:r>
            <a:rPr lang="en-US" b="1" dirty="0">
              <a:solidFill>
                <a:schemeClr val="tx1"/>
              </a:solidFill>
              <a:latin typeface="+mn-lt"/>
            </a:rPr>
            <a:t> Program </a:t>
          </a:r>
          <a:r>
            <a:rPr lang="en-US" b="1" dirty="0" err="1">
              <a:solidFill>
                <a:schemeClr val="tx1"/>
              </a:solidFill>
              <a:latin typeface="+mn-lt"/>
            </a:rPr>
            <a:t>Studi</a:t>
          </a:r>
          <a:r>
            <a:rPr lang="en-US" b="1" dirty="0">
              <a:solidFill>
                <a:schemeClr val="tx1"/>
              </a:solidFill>
              <a:latin typeface="+mn-lt"/>
            </a:rPr>
            <a:t> X</a:t>
          </a:r>
          <a:endParaRPr lang="id-ID" dirty="0">
            <a:solidFill>
              <a:schemeClr val="tx1"/>
            </a:solidFill>
            <a:latin typeface="+mn-lt"/>
          </a:endParaRPr>
        </a:p>
      </dgm:t>
    </dgm:pt>
    <dgm:pt modelId="{7A25F679-16C5-4BB2-B6A4-78BCD94A81B2}" cxnId="{9491D4F1-4E70-49B9-99D7-EEC685AFFF9F}" type="parTrans">
      <dgm:prSet/>
      <dgm:spPr/>
      <dgm:t>
        <a:bodyPr/>
        <a:lstStyle/>
        <a:p>
          <a:endParaRPr lang="id-ID"/>
        </a:p>
      </dgm:t>
    </dgm:pt>
    <dgm:pt modelId="{1FF0F152-99CA-42AB-BE05-54CF5768E93A}" cxnId="{9491D4F1-4E70-49B9-99D7-EEC685AFFF9F}" type="sibTrans">
      <dgm:prSet/>
      <dgm:spPr/>
      <dgm:t>
        <a:bodyPr/>
        <a:lstStyle/>
        <a:p>
          <a:endParaRPr lang="id-ID"/>
        </a:p>
      </dgm:t>
    </dgm:pt>
    <dgm:pt modelId="{AEE5A43E-258F-42C8-B4FC-94B34D3648BC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Tahun</a:t>
          </a:r>
          <a:r>
            <a:rPr lang="en-US" b="1" dirty="0">
              <a:solidFill>
                <a:schemeClr val="tx1"/>
              </a:solidFill>
            </a:rPr>
            <a:t> 2021</a:t>
          </a:r>
        </a:p>
        <a:p>
          <a:r>
            <a:rPr lang="en-US" b="1" dirty="0" err="1">
              <a:solidFill>
                <a:schemeClr val="tx1"/>
              </a:solidFill>
            </a:rPr>
            <a:t>Pengembangan</a:t>
          </a:r>
          <a:r>
            <a:rPr lang="en-US" b="1" dirty="0">
              <a:solidFill>
                <a:schemeClr val="tx1"/>
              </a:solidFill>
            </a:rPr>
            <a:t> Program </a:t>
          </a:r>
          <a:r>
            <a:rPr lang="en-US" b="1" dirty="0" err="1">
              <a:solidFill>
                <a:schemeClr val="tx1"/>
              </a:solidFill>
              <a:latin typeface="Trebuchet MS (Body)"/>
            </a:rPr>
            <a:t>Studi</a:t>
          </a:r>
          <a:r>
            <a:rPr lang="en-US" b="1" dirty="0">
              <a:solidFill>
                <a:schemeClr val="tx1"/>
              </a:solidFill>
              <a:latin typeface="Trebuchet MS (Body)"/>
            </a:rPr>
            <a:t> X</a:t>
          </a:r>
          <a:endParaRPr lang="id-ID" b="1" dirty="0">
            <a:solidFill>
              <a:schemeClr val="tx1"/>
            </a:solidFill>
          </a:endParaRPr>
        </a:p>
      </dgm:t>
    </dgm:pt>
    <dgm:pt modelId="{8DA77EED-45D9-4B87-8CB2-92D825240CF1}" cxnId="{4A738A88-70BA-43F4-A9AE-D7E09C10FAF3}" type="parTrans">
      <dgm:prSet/>
      <dgm:spPr/>
      <dgm:t>
        <a:bodyPr/>
        <a:lstStyle/>
        <a:p>
          <a:endParaRPr lang="id-ID"/>
        </a:p>
      </dgm:t>
    </dgm:pt>
    <dgm:pt modelId="{D78E0D36-B3D8-4459-A99A-DEDC5C85D3F0}" cxnId="{4A738A88-70BA-43F4-A9AE-D7E09C10FAF3}" type="sibTrans">
      <dgm:prSet/>
      <dgm:spPr/>
      <dgm:t>
        <a:bodyPr/>
        <a:lstStyle/>
        <a:p>
          <a:endParaRPr lang="id-ID"/>
        </a:p>
      </dgm:t>
    </dgm:pt>
    <dgm:pt modelId="{19BD9DED-1F7D-43BC-9740-F3D06BA4FFAC}" type="pres">
      <dgm:prSet presAssocID="{4E5366CC-C9CD-444D-B3F8-0050F00B0C4E}" presName="Name0" presStyleCnt="0">
        <dgm:presLayoutVars>
          <dgm:dir/>
          <dgm:resizeHandles val="exact"/>
        </dgm:presLayoutVars>
      </dgm:prSet>
      <dgm:spPr/>
    </dgm:pt>
    <dgm:pt modelId="{8F429DA3-949C-445B-94ED-096EDAFCCB54}" type="pres">
      <dgm:prSet presAssocID="{E00BFCCC-E89D-4F9D-AAAB-DC6D3D994052}" presName="composite" presStyleCnt="0"/>
      <dgm:spPr/>
    </dgm:pt>
    <dgm:pt modelId="{15B15DF9-E527-49ED-85C0-A0AA4B98EBAD}" type="pres">
      <dgm:prSet presAssocID="{E00BFCCC-E89D-4F9D-AAAB-DC6D3D994052}" presName="bgChev" presStyleLbl="node1" presStyleIdx="0" presStyleCnt="3"/>
      <dgm:spPr/>
    </dgm:pt>
    <dgm:pt modelId="{4083BFB5-7ABE-4A42-9F5D-4F0781E0903E}" type="pres">
      <dgm:prSet presAssocID="{E00BFCCC-E89D-4F9D-AAAB-DC6D3D994052}" presName="txNode" presStyleLbl="fgAcc1" presStyleIdx="0" presStyleCnt="3">
        <dgm:presLayoutVars>
          <dgm:bulletEnabled val="1"/>
        </dgm:presLayoutVars>
      </dgm:prSet>
      <dgm:spPr/>
    </dgm:pt>
    <dgm:pt modelId="{BD681FD9-AFF6-422E-951B-CE115F7F2FAF}" type="pres">
      <dgm:prSet presAssocID="{7F6F493B-7534-4320-8E0E-5CFE2A6E2E57}" presName="compositeSpace" presStyleCnt="0"/>
      <dgm:spPr/>
    </dgm:pt>
    <dgm:pt modelId="{36C1276A-2C81-43D6-984C-DB33822B181E}" type="pres">
      <dgm:prSet presAssocID="{F3B6CD87-64CE-4A43-9CBE-1770B7D1C593}" presName="composite" presStyleCnt="0"/>
      <dgm:spPr/>
    </dgm:pt>
    <dgm:pt modelId="{2EAC4696-1841-4726-9E59-6DA509D15AAF}" type="pres">
      <dgm:prSet presAssocID="{F3B6CD87-64CE-4A43-9CBE-1770B7D1C593}" presName="bgChev" presStyleLbl="node1" presStyleIdx="1" presStyleCnt="3"/>
      <dgm:spPr/>
    </dgm:pt>
    <dgm:pt modelId="{CA0F5303-6169-4C15-99BC-D568F507301F}" type="pres">
      <dgm:prSet presAssocID="{F3B6CD87-64CE-4A43-9CBE-1770B7D1C593}" presName="txNode" presStyleLbl="fgAcc1" presStyleIdx="1" presStyleCnt="3">
        <dgm:presLayoutVars>
          <dgm:bulletEnabled val="1"/>
        </dgm:presLayoutVars>
      </dgm:prSet>
      <dgm:spPr/>
    </dgm:pt>
    <dgm:pt modelId="{2B190914-152D-41C0-BEA6-2F430914A309}" type="pres">
      <dgm:prSet presAssocID="{1FF0F152-99CA-42AB-BE05-54CF5768E93A}" presName="compositeSpace" presStyleCnt="0"/>
      <dgm:spPr/>
    </dgm:pt>
    <dgm:pt modelId="{7015DCEA-03C1-43A3-AC13-623047C1E772}" type="pres">
      <dgm:prSet presAssocID="{AEE5A43E-258F-42C8-B4FC-94B34D3648BC}" presName="composite" presStyleCnt="0"/>
      <dgm:spPr/>
    </dgm:pt>
    <dgm:pt modelId="{431CDED9-680D-42F8-AB21-1FE3D45D0CB5}" type="pres">
      <dgm:prSet presAssocID="{AEE5A43E-258F-42C8-B4FC-94B34D3648BC}" presName="bgChev" presStyleLbl="node1" presStyleIdx="2" presStyleCnt="3"/>
      <dgm:spPr/>
    </dgm:pt>
    <dgm:pt modelId="{1C10C75A-6BD4-4D10-86B4-64C834E14E39}" type="pres">
      <dgm:prSet presAssocID="{AEE5A43E-258F-42C8-B4FC-94B34D3648BC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01A0AF03-6334-48A4-9DC3-411D1D853D13}" type="presOf" srcId="{4E5366CC-C9CD-444D-B3F8-0050F00B0C4E}" destId="{19BD9DED-1F7D-43BC-9740-F3D06BA4FFAC}" srcOrd="0" destOrd="0" presId="urn:microsoft.com/office/officeart/2005/8/layout/chevronAccent+Icon"/>
    <dgm:cxn modelId="{1A099052-763B-4B41-B205-1472B0235F9A}" type="presOf" srcId="{E00BFCCC-E89D-4F9D-AAAB-DC6D3D994052}" destId="{4083BFB5-7ABE-4A42-9F5D-4F0781E0903E}" srcOrd="0" destOrd="0" presId="urn:microsoft.com/office/officeart/2005/8/layout/chevronAccent+Icon"/>
    <dgm:cxn modelId="{4A738A88-70BA-43F4-A9AE-D7E09C10FAF3}" srcId="{4E5366CC-C9CD-444D-B3F8-0050F00B0C4E}" destId="{AEE5A43E-258F-42C8-B4FC-94B34D3648BC}" srcOrd="2" destOrd="0" parTransId="{8DA77EED-45D9-4B87-8CB2-92D825240CF1}" sibTransId="{D78E0D36-B3D8-4459-A99A-DEDC5C85D3F0}"/>
    <dgm:cxn modelId="{58B716B9-B8FD-417A-9742-F563457B76A3}" type="presOf" srcId="{F3B6CD87-64CE-4A43-9CBE-1770B7D1C593}" destId="{CA0F5303-6169-4C15-99BC-D568F507301F}" srcOrd="0" destOrd="0" presId="urn:microsoft.com/office/officeart/2005/8/layout/chevronAccent+Icon"/>
    <dgm:cxn modelId="{1757F6BF-E044-4ED0-810E-01FAF1167838}" srcId="{4E5366CC-C9CD-444D-B3F8-0050F00B0C4E}" destId="{E00BFCCC-E89D-4F9D-AAAB-DC6D3D994052}" srcOrd="0" destOrd="0" parTransId="{69F27B9F-B581-4FB6-BEEB-EC8F3617981A}" sibTransId="{7F6F493B-7534-4320-8E0E-5CFE2A6E2E57}"/>
    <dgm:cxn modelId="{9941E2DF-CA77-42CB-B09A-8E5317DD1FFC}" type="presOf" srcId="{AEE5A43E-258F-42C8-B4FC-94B34D3648BC}" destId="{1C10C75A-6BD4-4D10-86B4-64C834E14E39}" srcOrd="0" destOrd="0" presId="urn:microsoft.com/office/officeart/2005/8/layout/chevronAccent+Icon"/>
    <dgm:cxn modelId="{9491D4F1-4E70-49B9-99D7-EEC685AFFF9F}" srcId="{4E5366CC-C9CD-444D-B3F8-0050F00B0C4E}" destId="{F3B6CD87-64CE-4A43-9CBE-1770B7D1C593}" srcOrd="1" destOrd="0" parTransId="{7A25F679-16C5-4BB2-B6A4-78BCD94A81B2}" sibTransId="{1FF0F152-99CA-42AB-BE05-54CF5768E93A}"/>
    <dgm:cxn modelId="{437D8DE9-9702-4269-819A-38D182FB82CE}" type="presParOf" srcId="{19BD9DED-1F7D-43BC-9740-F3D06BA4FFAC}" destId="{8F429DA3-949C-445B-94ED-096EDAFCCB54}" srcOrd="0" destOrd="0" presId="urn:microsoft.com/office/officeart/2005/8/layout/chevronAccent+Icon"/>
    <dgm:cxn modelId="{35B9CE33-40D9-4959-99EF-A783A23A0B8E}" type="presParOf" srcId="{8F429DA3-949C-445B-94ED-096EDAFCCB54}" destId="{15B15DF9-E527-49ED-85C0-A0AA4B98EBAD}" srcOrd="0" destOrd="0" presId="urn:microsoft.com/office/officeart/2005/8/layout/chevronAccent+Icon"/>
    <dgm:cxn modelId="{37F53890-F980-481B-B530-085048D64C4A}" type="presParOf" srcId="{8F429DA3-949C-445B-94ED-096EDAFCCB54}" destId="{4083BFB5-7ABE-4A42-9F5D-4F0781E0903E}" srcOrd="1" destOrd="0" presId="urn:microsoft.com/office/officeart/2005/8/layout/chevronAccent+Icon"/>
    <dgm:cxn modelId="{61F5DB5E-3E0A-487B-8938-575DF6F2A9A6}" type="presParOf" srcId="{19BD9DED-1F7D-43BC-9740-F3D06BA4FFAC}" destId="{BD681FD9-AFF6-422E-951B-CE115F7F2FAF}" srcOrd="1" destOrd="0" presId="urn:microsoft.com/office/officeart/2005/8/layout/chevronAccent+Icon"/>
    <dgm:cxn modelId="{3597B96F-8E3E-4C36-8094-91AFE0891C1C}" type="presParOf" srcId="{19BD9DED-1F7D-43BC-9740-F3D06BA4FFAC}" destId="{36C1276A-2C81-43D6-984C-DB33822B181E}" srcOrd="2" destOrd="0" presId="urn:microsoft.com/office/officeart/2005/8/layout/chevronAccent+Icon"/>
    <dgm:cxn modelId="{E40B846E-7A60-4F31-A9FE-F27CB544DEFF}" type="presParOf" srcId="{36C1276A-2C81-43D6-984C-DB33822B181E}" destId="{2EAC4696-1841-4726-9E59-6DA509D15AAF}" srcOrd="0" destOrd="0" presId="urn:microsoft.com/office/officeart/2005/8/layout/chevronAccent+Icon"/>
    <dgm:cxn modelId="{98536E7B-7007-46D8-8028-6945DAF18731}" type="presParOf" srcId="{36C1276A-2C81-43D6-984C-DB33822B181E}" destId="{CA0F5303-6169-4C15-99BC-D568F507301F}" srcOrd="1" destOrd="0" presId="urn:microsoft.com/office/officeart/2005/8/layout/chevronAccent+Icon"/>
    <dgm:cxn modelId="{E5E69A97-B21F-46F7-9C0F-6FE169A5D576}" type="presParOf" srcId="{19BD9DED-1F7D-43BC-9740-F3D06BA4FFAC}" destId="{2B190914-152D-41C0-BEA6-2F430914A309}" srcOrd="3" destOrd="0" presId="urn:microsoft.com/office/officeart/2005/8/layout/chevronAccent+Icon"/>
    <dgm:cxn modelId="{46C5AF94-6BA2-4FB1-9980-CA0AE35AB5F1}" type="presParOf" srcId="{19BD9DED-1F7D-43BC-9740-F3D06BA4FFAC}" destId="{7015DCEA-03C1-43A3-AC13-623047C1E772}" srcOrd="4" destOrd="0" presId="urn:microsoft.com/office/officeart/2005/8/layout/chevronAccent+Icon"/>
    <dgm:cxn modelId="{275BBD7A-BFA9-49FB-B14F-4B645DA4F88B}" type="presParOf" srcId="{7015DCEA-03C1-43A3-AC13-623047C1E772}" destId="{431CDED9-680D-42F8-AB21-1FE3D45D0CB5}" srcOrd="0" destOrd="0" presId="urn:microsoft.com/office/officeart/2005/8/layout/chevronAccent+Icon"/>
    <dgm:cxn modelId="{69F0282B-3C58-477D-999B-A7F161411D1E}" type="presParOf" srcId="{7015DCEA-03C1-43A3-AC13-623047C1E772}" destId="{1C10C75A-6BD4-4D10-86B4-64C834E14E3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25508-298E-FB4D-A9B4-1840C30FAED1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88CCD-FAB7-9A42-B45C-16AB780C1300}">
      <dgm:prSet phldrT="[Text]" custT="1"/>
      <dgm:spPr/>
      <dgm:t>
        <a:bodyPr/>
        <a:lstStyle/>
        <a:p>
          <a:pPr algn="l"/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2017-2018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algn="l"/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(1) Peta Jalan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Revitalisasi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SMK; </a:t>
          </a:r>
        </a:p>
        <a:p>
          <a:pPr algn="l"/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(2) Model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pendampingan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revitalisasi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 SMK</a:t>
          </a:r>
        </a:p>
      </dgm:t>
    </dgm:pt>
    <dgm:pt modelId="{3C544BFC-00E1-7240-88CE-4C41850485AC}" cxnId="{786C4960-C46B-0240-8A2D-99C7C4683A86}" type="parTrans">
      <dgm:prSet/>
      <dgm:spPr/>
      <dgm:t>
        <a:bodyPr/>
        <a:lstStyle/>
        <a:p>
          <a:pPr algn="l"/>
          <a:endParaRPr lang="en-US" sz="12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AAF71-EBE1-5348-AFB8-2B5EF5A98C94}" cxnId="{786C4960-C46B-0240-8A2D-99C7C4683A86}" type="sibTrans">
      <dgm:prSet/>
      <dgm:spPr/>
      <dgm:t>
        <a:bodyPr/>
        <a:lstStyle/>
        <a:p>
          <a:pPr algn="l"/>
          <a:endParaRPr lang="en-US" sz="12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41175-35F5-254A-B120-60D01FEBC41C}">
      <dgm:prSet phldrT="[Text]" custT="1"/>
      <dgm:spPr/>
      <dgm:t>
        <a:bodyPr/>
        <a:lstStyle/>
        <a:p>
          <a:pPr algn="l"/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(1)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kebijakan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revitalisasi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   (2)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Analisis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capaian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revitalisasi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SMK</a:t>
          </a:r>
        </a:p>
      </dgm:t>
    </dgm:pt>
    <dgm:pt modelId="{3070E544-7718-6147-93F5-B7030ED33696}" cxnId="{94133075-0871-FF41-90CD-485D222553CA}" type="parTrans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409E5-9E46-414B-B20B-C1ED2B15AF1B}" cxnId="{94133075-0871-FF41-90CD-485D222553CA}" type="sibTrans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8407E-A179-4046-BEAD-6495F763473D}">
      <dgm:prSet phldrT="[Text]" custT="1"/>
      <dgm:spPr/>
      <dgm:t>
        <a:bodyPr/>
        <a:lstStyle/>
        <a:p>
          <a:pPr algn="l"/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2020-2021: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(1) Model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penyiapan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calon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guru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vokasi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SMK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jabatan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 (2) Model dan strategi 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pengembangan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guru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vokasi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SMK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jabatan</a:t>
          </a:r>
          <a:endParaRPr lang="en-US" sz="11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0A461-6C32-8C4D-A43B-D89D54A0280F}" cxnId="{2DE1E6A1-3419-2A4B-8761-6AC401DEF41B}" type="parTrans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3E0A4-22C0-FD4F-A2CE-F83A5E5E2BE8}" cxnId="{2DE1E6A1-3419-2A4B-8761-6AC401DEF41B}" type="sibTrans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40E05-7335-0E4B-A965-D6961D946647}">
      <dgm:prSet phldrT="[Text]" custT="1"/>
      <dgm:spPr/>
      <dgm:t>
        <a:bodyPr/>
        <a:lstStyle/>
        <a:p>
          <a:pPr algn="l"/>
          <a:r>
            <a:rPr lang="en-US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2022: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(1)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Ujicoba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implementasi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model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penyiapan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pengembangan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guru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vokasi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SMK; </a:t>
          </a:r>
        </a:p>
        <a:p>
          <a:pPr algn="l"/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(2) 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Pengembangan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model PPP (</a:t>
          </a:r>
          <a:r>
            <a:rPr lang="en-US" sz="11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Public private partnership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penguatan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pendidikan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vokasi</a:t>
          </a:r>
          <a:r>
            <a:rPr lang="en-US" sz="1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B1FB0C-D3A9-0545-ABF0-7CAEE873B918}" cxnId="{A31B58F4-A0ED-7E4C-AC09-FE97E89D23B8}" type="parTrans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976B2-369A-4B4E-A10C-BAF5E43E4831}" cxnId="{A31B58F4-A0ED-7E4C-AC09-FE97E89D23B8}" type="sibTrans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5550D-A814-1B43-9136-F8084AB7A6F9}" type="pres">
      <dgm:prSet presAssocID="{D7325508-298E-FB4D-A9B4-1840C30FAED1}" presName="arrowDiagram" presStyleCnt="0">
        <dgm:presLayoutVars>
          <dgm:chMax val="5"/>
          <dgm:dir/>
          <dgm:resizeHandles val="exact"/>
        </dgm:presLayoutVars>
      </dgm:prSet>
      <dgm:spPr/>
    </dgm:pt>
    <dgm:pt modelId="{58C0C57A-67EA-EE46-A03D-65E822F347C5}" type="pres">
      <dgm:prSet presAssocID="{D7325508-298E-FB4D-A9B4-1840C30FAED1}" presName="arrow" presStyleLbl="bgShp" presStyleIdx="0" presStyleCnt="1"/>
      <dgm:spPr/>
    </dgm:pt>
    <dgm:pt modelId="{06A03281-660F-7F4A-93C3-A0105C3C1531}" type="pres">
      <dgm:prSet presAssocID="{D7325508-298E-FB4D-A9B4-1840C30FAED1}" presName="arrowDiagram4" presStyleCnt="0"/>
      <dgm:spPr/>
    </dgm:pt>
    <dgm:pt modelId="{63A1EC69-F2BA-DF4C-8D94-054DF1B513E8}" type="pres">
      <dgm:prSet presAssocID="{22C88CCD-FAB7-9A42-B45C-16AB780C1300}" presName="bullet4a" presStyleLbl="node1" presStyleIdx="0" presStyleCnt="4"/>
      <dgm:spPr/>
    </dgm:pt>
    <dgm:pt modelId="{92260126-FB08-BE4A-B7D9-2D3B7870EC92}" type="pres">
      <dgm:prSet presAssocID="{22C88CCD-FAB7-9A42-B45C-16AB780C1300}" presName="textBox4a" presStyleLbl="revTx" presStyleIdx="0" presStyleCnt="4" custScaleX="105671" custScaleY="85913" custLinFactNeighborX="-12969" custLinFactNeighborY="13394">
        <dgm:presLayoutVars>
          <dgm:bulletEnabled val="1"/>
        </dgm:presLayoutVars>
      </dgm:prSet>
      <dgm:spPr/>
    </dgm:pt>
    <dgm:pt modelId="{3ECE103B-61E6-ED42-85D5-FDBF94D42ECB}" type="pres">
      <dgm:prSet presAssocID="{53841175-35F5-254A-B120-60D01FEBC41C}" presName="bullet4b" presStyleLbl="node1" presStyleIdx="1" presStyleCnt="4"/>
      <dgm:spPr/>
    </dgm:pt>
    <dgm:pt modelId="{367A191C-72CC-0048-809D-244B3A979FE5}" type="pres">
      <dgm:prSet presAssocID="{53841175-35F5-254A-B120-60D01FEBC41C}" presName="textBox4b" presStyleLbl="revTx" presStyleIdx="1" presStyleCnt="4" custScaleX="87017" custScaleY="40696" custLinFactNeighborX="-4373" custLinFactNeighborY="-21746">
        <dgm:presLayoutVars>
          <dgm:bulletEnabled val="1"/>
        </dgm:presLayoutVars>
      </dgm:prSet>
      <dgm:spPr/>
    </dgm:pt>
    <dgm:pt modelId="{015CB632-F6C3-2344-AFF1-57FA485708ED}" type="pres">
      <dgm:prSet presAssocID="{4868407E-A179-4046-BEAD-6495F763473D}" presName="bullet4c" presStyleLbl="node1" presStyleIdx="2" presStyleCnt="4"/>
      <dgm:spPr/>
    </dgm:pt>
    <dgm:pt modelId="{E89E4271-4CEC-BF46-B19C-B9CC64D16D2E}" type="pres">
      <dgm:prSet presAssocID="{4868407E-A179-4046-BEAD-6495F763473D}" presName="textBox4c" presStyleLbl="revTx" presStyleIdx="2" presStyleCnt="4" custScaleX="106946" custScaleY="34736" custLinFactNeighborX="9969" custLinFactNeighborY="-28812">
        <dgm:presLayoutVars>
          <dgm:bulletEnabled val="1"/>
        </dgm:presLayoutVars>
      </dgm:prSet>
      <dgm:spPr/>
    </dgm:pt>
    <dgm:pt modelId="{06024436-259D-CD49-8411-4D25D8FF071B}" type="pres">
      <dgm:prSet presAssocID="{8C340E05-7335-0E4B-A965-D6961D946647}" presName="bullet4d" presStyleLbl="node1" presStyleIdx="3" presStyleCnt="4"/>
      <dgm:spPr/>
    </dgm:pt>
    <dgm:pt modelId="{91904658-04C4-5B42-9DC9-D8A5A3CF52D6}" type="pres">
      <dgm:prSet presAssocID="{8C340E05-7335-0E4B-A965-D6961D946647}" presName="textBox4d" presStyleLbl="revTx" presStyleIdx="3" presStyleCnt="4" custScaleX="104928" custScaleY="28649" custLinFactNeighborX="15343" custLinFactNeighborY="-29475">
        <dgm:presLayoutVars>
          <dgm:bulletEnabled val="1"/>
        </dgm:presLayoutVars>
      </dgm:prSet>
      <dgm:spPr/>
    </dgm:pt>
  </dgm:ptLst>
  <dgm:cxnLst>
    <dgm:cxn modelId="{786C4960-C46B-0240-8A2D-99C7C4683A86}" srcId="{D7325508-298E-FB4D-A9B4-1840C30FAED1}" destId="{22C88CCD-FAB7-9A42-B45C-16AB780C1300}" srcOrd="0" destOrd="0" parTransId="{3C544BFC-00E1-7240-88CE-4C41850485AC}" sibTransId="{1E8AAF71-EBE1-5348-AFB8-2B5EF5A98C94}"/>
    <dgm:cxn modelId="{94133075-0871-FF41-90CD-485D222553CA}" srcId="{D7325508-298E-FB4D-A9B4-1840C30FAED1}" destId="{53841175-35F5-254A-B120-60D01FEBC41C}" srcOrd="1" destOrd="0" parTransId="{3070E544-7718-6147-93F5-B7030ED33696}" sibTransId="{47F409E5-9E46-414B-B20B-C1ED2B15AF1B}"/>
    <dgm:cxn modelId="{1FFB6458-90E2-3249-9BA8-E9E34B2664F8}" type="presOf" srcId="{22C88CCD-FAB7-9A42-B45C-16AB780C1300}" destId="{92260126-FB08-BE4A-B7D9-2D3B7870EC92}" srcOrd="0" destOrd="0" presId="urn:microsoft.com/office/officeart/2005/8/layout/arrow2"/>
    <dgm:cxn modelId="{5603C97D-A745-994C-B116-100A376F40F6}" type="presOf" srcId="{8C340E05-7335-0E4B-A965-D6961D946647}" destId="{91904658-04C4-5B42-9DC9-D8A5A3CF52D6}" srcOrd="0" destOrd="0" presId="urn:microsoft.com/office/officeart/2005/8/layout/arrow2"/>
    <dgm:cxn modelId="{2DE1E6A1-3419-2A4B-8761-6AC401DEF41B}" srcId="{D7325508-298E-FB4D-A9B4-1840C30FAED1}" destId="{4868407E-A179-4046-BEAD-6495F763473D}" srcOrd="2" destOrd="0" parTransId="{B190A461-6C32-8C4D-A43B-D89D54A0280F}" sibTransId="{6123E0A4-22C0-FD4F-A2CE-F83A5E5E2BE8}"/>
    <dgm:cxn modelId="{9DEA90C4-971B-1E43-9710-D9D6F970D2E1}" type="presOf" srcId="{D7325508-298E-FB4D-A9B4-1840C30FAED1}" destId="{9ED5550D-A814-1B43-9136-F8084AB7A6F9}" srcOrd="0" destOrd="0" presId="urn:microsoft.com/office/officeart/2005/8/layout/arrow2"/>
    <dgm:cxn modelId="{1FC0E7D9-C082-6443-8C66-0525D03FDE7F}" type="presOf" srcId="{4868407E-A179-4046-BEAD-6495F763473D}" destId="{E89E4271-4CEC-BF46-B19C-B9CC64D16D2E}" srcOrd="0" destOrd="0" presId="urn:microsoft.com/office/officeart/2005/8/layout/arrow2"/>
    <dgm:cxn modelId="{A31B58F4-A0ED-7E4C-AC09-FE97E89D23B8}" srcId="{D7325508-298E-FB4D-A9B4-1840C30FAED1}" destId="{8C340E05-7335-0E4B-A965-D6961D946647}" srcOrd="3" destOrd="0" parTransId="{CBB1FB0C-D3A9-0545-ABF0-7CAEE873B918}" sibTransId="{099976B2-369A-4B4E-A10C-BAF5E43E4831}"/>
    <dgm:cxn modelId="{99B5C7FE-FA1A-EC44-A847-D2A0C9D72DC5}" type="presOf" srcId="{53841175-35F5-254A-B120-60D01FEBC41C}" destId="{367A191C-72CC-0048-809D-244B3A979FE5}" srcOrd="0" destOrd="0" presId="urn:microsoft.com/office/officeart/2005/8/layout/arrow2"/>
    <dgm:cxn modelId="{ACF7AF6D-A47B-0E40-9F3A-8CECD2B73F1C}" type="presParOf" srcId="{9ED5550D-A814-1B43-9136-F8084AB7A6F9}" destId="{58C0C57A-67EA-EE46-A03D-65E822F347C5}" srcOrd="0" destOrd="0" presId="urn:microsoft.com/office/officeart/2005/8/layout/arrow2"/>
    <dgm:cxn modelId="{FF04D14D-06E4-E541-B29C-41804942C2EB}" type="presParOf" srcId="{9ED5550D-A814-1B43-9136-F8084AB7A6F9}" destId="{06A03281-660F-7F4A-93C3-A0105C3C1531}" srcOrd="1" destOrd="0" presId="urn:microsoft.com/office/officeart/2005/8/layout/arrow2"/>
    <dgm:cxn modelId="{8EFEE7A5-2E2A-9A49-9003-C5F7E690059A}" type="presParOf" srcId="{06A03281-660F-7F4A-93C3-A0105C3C1531}" destId="{63A1EC69-F2BA-DF4C-8D94-054DF1B513E8}" srcOrd="0" destOrd="0" presId="urn:microsoft.com/office/officeart/2005/8/layout/arrow2"/>
    <dgm:cxn modelId="{2A95B494-56CB-EF42-A106-EDE2DACFF1A7}" type="presParOf" srcId="{06A03281-660F-7F4A-93C3-A0105C3C1531}" destId="{92260126-FB08-BE4A-B7D9-2D3B7870EC92}" srcOrd="1" destOrd="0" presId="urn:microsoft.com/office/officeart/2005/8/layout/arrow2"/>
    <dgm:cxn modelId="{8DAED201-CA60-6048-B251-0D4189CCFA99}" type="presParOf" srcId="{06A03281-660F-7F4A-93C3-A0105C3C1531}" destId="{3ECE103B-61E6-ED42-85D5-FDBF94D42ECB}" srcOrd="2" destOrd="0" presId="urn:microsoft.com/office/officeart/2005/8/layout/arrow2"/>
    <dgm:cxn modelId="{259B3C64-72D9-C44E-ADDA-6481BDA40EBE}" type="presParOf" srcId="{06A03281-660F-7F4A-93C3-A0105C3C1531}" destId="{367A191C-72CC-0048-809D-244B3A979FE5}" srcOrd="3" destOrd="0" presId="urn:microsoft.com/office/officeart/2005/8/layout/arrow2"/>
    <dgm:cxn modelId="{CD8F87F9-53F5-0E47-B4C3-2527EEDE6DC1}" type="presParOf" srcId="{06A03281-660F-7F4A-93C3-A0105C3C1531}" destId="{015CB632-F6C3-2344-AFF1-57FA485708ED}" srcOrd="4" destOrd="0" presId="urn:microsoft.com/office/officeart/2005/8/layout/arrow2"/>
    <dgm:cxn modelId="{3C9DD999-72E0-0142-A324-571B008C6B03}" type="presParOf" srcId="{06A03281-660F-7F4A-93C3-A0105C3C1531}" destId="{E89E4271-4CEC-BF46-B19C-B9CC64D16D2E}" srcOrd="5" destOrd="0" presId="urn:microsoft.com/office/officeart/2005/8/layout/arrow2"/>
    <dgm:cxn modelId="{9D3B10F6-222F-9D47-A60F-E6D965A10C5A}" type="presParOf" srcId="{06A03281-660F-7F4A-93C3-A0105C3C1531}" destId="{06024436-259D-CD49-8411-4D25D8FF071B}" srcOrd="6" destOrd="0" presId="urn:microsoft.com/office/officeart/2005/8/layout/arrow2"/>
    <dgm:cxn modelId="{0629A43A-CA59-C149-8779-F8F5BA540E53}" type="presParOf" srcId="{06A03281-660F-7F4A-93C3-A0105C3C1531}" destId="{91904658-04C4-5B42-9DC9-D8A5A3CF52D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15DF9-E527-49ED-85C0-A0AA4B98EBAD}">
      <dsp:nvSpPr>
        <dsp:cNvPr id="0" name=""/>
        <dsp:cNvSpPr/>
      </dsp:nvSpPr>
      <dsp:spPr>
        <a:xfrm>
          <a:off x="902" y="1128362"/>
          <a:ext cx="2267704" cy="875333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3BFB5-7ABE-4A42-9F5D-4F0781E0903E}">
      <dsp:nvSpPr>
        <dsp:cNvPr id="0" name=""/>
        <dsp:cNvSpPr/>
      </dsp:nvSpPr>
      <dsp:spPr>
        <a:xfrm>
          <a:off x="605623" y="1347195"/>
          <a:ext cx="1914950" cy="87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chemeClr val="tx1"/>
              </a:solidFill>
            </a:rPr>
            <a:t>Tahun</a:t>
          </a:r>
          <a:r>
            <a:rPr lang="en-US" sz="1100" b="1" kern="1200" dirty="0">
              <a:solidFill>
                <a:schemeClr val="tx1"/>
              </a:solidFill>
            </a:rPr>
            <a:t> 2019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chemeClr val="tx1"/>
              </a:solidFill>
            </a:rPr>
            <a:t>Potensi</a:t>
          </a:r>
          <a:r>
            <a:rPr lang="en-US" sz="1100" b="1" kern="1200" dirty="0">
              <a:solidFill>
                <a:schemeClr val="tx1"/>
              </a:solidFill>
            </a:rPr>
            <a:t> dan </a:t>
          </a:r>
          <a:r>
            <a:rPr lang="en-US" sz="1100" b="1" kern="1200" dirty="0" err="1">
              <a:solidFill>
                <a:schemeClr val="tx1"/>
              </a:solidFill>
            </a:rPr>
            <a:t>Prospek</a:t>
          </a:r>
          <a:r>
            <a:rPr lang="en-US" sz="1100" b="1" kern="1200" dirty="0">
              <a:solidFill>
                <a:schemeClr val="tx1"/>
              </a:solidFill>
            </a:rPr>
            <a:t> Pasar </a:t>
          </a:r>
          <a:r>
            <a:rPr lang="en-US" sz="1100" b="1" kern="1200" dirty="0" err="1">
              <a:solidFill>
                <a:schemeClr val="tx1"/>
              </a:solidFill>
            </a:rPr>
            <a:t>Kerja</a:t>
          </a:r>
          <a:r>
            <a:rPr lang="en-US" sz="1100" b="1" kern="1200" dirty="0">
              <a:solidFill>
                <a:schemeClr val="tx1"/>
              </a:solidFill>
            </a:rPr>
            <a:t> Program </a:t>
          </a:r>
          <a:r>
            <a:rPr lang="en-US" sz="1100" b="1" kern="1200" dirty="0" err="1">
              <a:solidFill>
                <a:schemeClr val="tx1"/>
              </a:solidFill>
            </a:rPr>
            <a:t>Studi</a:t>
          </a:r>
          <a:r>
            <a:rPr lang="en-US" sz="1100" b="1" kern="1200" dirty="0">
              <a:solidFill>
                <a:schemeClr val="tx1"/>
              </a:solidFill>
            </a:rPr>
            <a:t>  X</a:t>
          </a:r>
          <a:endParaRPr lang="id-ID" sz="1100" b="1" kern="1200" dirty="0">
            <a:solidFill>
              <a:schemeClr val="tx1"/>
            </a:solidFill>
          </a:endParaRPr>
        </a:p>
      </dsp:txBody>
      <dsp:txXfrm>
        <a:off x="631261" y="1372833"/>
        <a:ext cx="1863674" cy="824057"/>
      </dsp:txXfrm>
    </dsp:sp>
    <dsp:sp modelId="{2EAC4696-1841-4726-9E59-6DA509D15AAF}">
      <dsp:nvSpPr>
        <dsp:cNvPr id="0" name=""/>
        <dsp:cNvSpPr/>
      </dsp:nvSpPr>
      <dsp:spPr>
        <a:xfrm>
          <a:off x="2591125" y="1128362"/>
          <a:ext cx="2267704" cy="875333"/>
        </a:xfrm>
        <a:prstGeom prst="chevron">
          <a:avLst>
            <a:gd name="adj" fmla="val 40000"/>
          </a:avLst>
        </a:prstGeom>
        <a:solidFill>
          <a:schemeClr val="accent5">
            <a:hueOff val="-975383"/>
            <a:satOff val="10176"/>
            <a:lumOff val="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F5303-6169-4C15-99BC-D568F507301F}">
      <dsp:nvSpPr>
        <dsp:cNvPr id="0" name=""/>
        <dsp:cNvSpPr/>
      </dsp:nvSpPr>
      <dsp:spPr>
        <a:xfrm>
          <a:off x="3195846" y="1347195"/>
          <a:ext cx="1914950" cy="87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75383"/>
              <a:satOff val="10176"/>
              <a:lumOff val="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chemeClr val="tx1"/>
              </a:solidFill>
              <a:latin typeface="+mn-lt"/>
            </a:rPr>
            <a:t>Tahun</a:t>
          </a:r>
          <a:r>
            <a:rPr lang="en-US" sz="1100" b="1" kern="1200" dirty="0">
              <a:solidFill>
                <a:schemeClr val="tx1"/>
              </a:solidFill>
              <a:latin typeface="+mn-lt"/>
            </a:rPr>
            <a:t> 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chemeClr val="tx1"/>
              </a:solidFill>
              <a:latin typeface="+mn-lt"/>
            </a:rPr>
            <a:t>Evaluasi</a:t>
          </a:r>
          <a:r>
            <a:rPr lang="en-US" sz="1100" b="1" kern="1200" dirty="0">
              <a:solidFill>
                <a:schemeClr val="tx1"/>
              </a:solidFill>
              <a:latin typeface="+mn-lt"/>
            </a:rPr>
            <a:t> </a:t>
          </a:r>
          <a:r>
            <a:rPr lang="en-US" sz="1100" b="1" kern="1200" dirty="0" err="1">
              <a:solidFill>
                <a:schemeClr val="tx1"/>
              </a:solidFill>
              <a:latin typeface="+mn-lt"/>
            </a:rPr>
            <a:t>Pelaksanaan</a:t>
          </a:r>
          <a:r>
            <a:rPr lang="en-US" sz="1100" b="1" kern="1200" dirty="0">
              <a:solidFill>
                <a:schemeClr val="tx1"/>
              </a:solidFill>
              <a:latin typeface="+mn-lt"/>
            </a:rPr>
            <a:t> Program </a:t>
          </a:r>
          <a:r>
            <a:rPr lang="en-US" sz="1100" b="1" kern="1200" dirty="0" err="1">
              <a:solidFill>
                <a:schemeClr val="tx1"/>
              </a:solidFill>
              <a:latin typeface="+mn-lt"/>
            </a:rPr>
            <a:t>Studi</a:t>
          </a:r>
          <a:r>
            <a:rPr lang="en-US" sz="1100" b="1" kern="1200" dirty="0">
              <a:solidFill>
                <a:schemeClr val="tx1"/>
              </a:solidFill>
              <a:latin typeface="+mn-lt"/>
            </a:rPr>
            <a:t> X</a:t>
          </a:r>
          <a:endParaRPr lang="id-ID" sz="1100" kern="1200" dirty="0">
            <a:solidFill>
              <a:schemeClr val="tx1"/>
            </a:solidFill>
            <a:latin typeface="+mn-lt"/>
          </a:endParaRPr>
        </a:p>
      </dsp:txBody>
      <dsp:txXfrm>
        <a:off x="3221484" y="1372833"/>
        <a:ext cx="1863674" cy="824057"/>
      </dsp:txXfrm>
    </dsp:sp>
    <dsp:sp modelId="{431CDED9-680D-42F8-AB21-1FE3D45D0CB5}">
      <dsp:nvSpPr>
        <dsp:cNvPr id="0" name=""/>
        <dsp:cNvSpPr/>
      </dsp:nvSpPr>
      <dsp:spPr>
        <a:xfrm>
          <a:off x="5181347" y="1128362"/>
          <a:ext cx="2267704" cy="875333"/>
        </a:xfrm>
        <a:prstGeom prst="chevron">
          <a:avLst>
            <a:gd name="adj" fmla="val 40000"/>
          </a:avLst>
        </a:prstGeom>
        <a:solidFill>
          <a:schemeClr val="accent5">
            <a:hueOff val="-1950765"/>
            <a:satOff val="20352"/>
            <a:lumOff val="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0C75A-6BD4-4D10-86B4-64C834E14E39}">
      <dsp:nvSpPr>
        <dsp:cNvPr id="0" name=""/>
        <dsp:cNvSpPr/>
      </dsp:nvSpPr>
      <dsp:spPr>
        <a:xfrm>
          <a:off x="5786068" y="1347195"/>
          <a:ext cx="1914950" cy="87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50765"/>
              <a:satOff val="20352"/>
              <a:lumOff val="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chemeClr val="tx1"/>
              </a:solidFill>
            </a:rPr>
            <a:t>Tahun</a:t>
          </a:r>
          <a:r>
            <a:rPr lang="en-US" sz="1100" b="1" kern="1200" dirty="0">
              <a:solidFill>
                <a:schemeClr val="tx1"/>
              </a:solidFill>
            </a:rPr>
            <a:t> 2021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>
              <a:solidFill>
                <a:schemeClr val="tx1"/>
              </a:solidFill>
            </a:rPr>
            <a:t>Pengembangan</a:t>
          </a:r>
          <a:r>
            <a:rPr lang="en-US" sz="1100" b="1" kern="1200" dirty="0">
              <a:solidFill>
                <a:schemeClr val="tx1"/>
              </a:solidFill>
            </a:rPr>
            <a:t> Program </a:t>
          </a:r>
          <a:r>
            <a:rPr lang="en-US" sz="1100" b="1" kern="1200" dirty="0" err="1">
              <a:solidFill>
                <a:schemeClr val="tx1"/>
              </a:solidFill>
              <a:latin typeface="Trebuchet MS (Body)"/>
            </a:rPr>
            <a:t>Studi</a:t>
          </a:r>
          <a:r>
            <a:rPr lang="en-US" sz="1100" b="1" kern="1200" dirty="0">
              <a:solidFill>
                <a:schemeClr val="tx1"/>
              </a:solidFill>
              <a:latin typeface="Trebuchet MS (Body)"/>
            </a:rPr>
            <a:t> X</a:t>
          </a:r>
          <a:endParaRPr lang="id-ID" sz="1100" b="1" kern="1200" dirty="0">
            <a:solidFill>
              <a:schemeClr val="tx1"/>
            </a:solidFill>
          </a:endParaRPr>
        </a:p>
      </dsp:txBody>
      <dsp:txXfrm>
        <a:off x="5811706" y="1372833"/>
        <a:ext cx="1863674" cy="82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0C57A-67EA-EE46-A03D-65E822F347C5}">
      <dsp:nvSpPr>
        <dsp:cNvPr id="0" name=""/>
        <dsp:cNvSpPr/>
      </dsp:nvSpPr>
      <dsp:spPr>
        <a:xfrm>
          <a:off x="519008" y="0"/>
          <a:ext cx="7736331" cy="48352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1EC69-F2BA-DF4C-8D94-054DF1B513E8}">
      <dsp:nvSpPr>
        <dsp:cNvPr id="0" name=""/>
        <dsp:cNvSpPr/>
      </dsp:nvSpPr>
      <dsp:spPr>
        <a:xfrm>
          <a:off x="1281037" y="3595459"/>
          <a:ext cx="177935" cy="177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60126-FB08-BE4A-B7D9-2D3B7870EC92}">
      <dsp:nvSpPr>
        <dsp:cNvPr id="0" name=""/>
        <dsp:cNvSpPr/>
      </dsp:nvSpPr>
      <dsp:spPr>
        <a:xfrm>
          <a:off x="1160925" y="3846538"/>
          <a:ext cx="1397935" cy="98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84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2017-2018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(1) Peta Jalan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Revitalisasi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SMK;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(2) Model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pendampingan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revitalisasi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SMK</a:t>
          </a:r>
        </a:p>
      </dsp:txBody>
      <dsp:txXfrm>
        <a:off x="1160925" y="3846538"/>
        <a:ext cx="1397935" cy="988668"/>
      </dsp:txXfrm>
    </dsp:sp>
    <dsp:sp modelId="{3ECE103B-61E6-ED42-85D5-FDBF94D42ECB}">
      <dsp:nvSpPr>
        <dsp:cNvPr id="0" name=""/>
        <dsp:cNvSpPr/>
      </dsp:nvSpPr>
      <dsp:spPr>
        <a:xfrm>
          <a:off x="2538190" y="2470790"/>
          <a:ext cx="309453" cy="309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A191C-72CC-0048-809D-244B3A979FE5}">
      <dsp:nvSpPr>
        <dsp:cNvPr id="0" name=""/>
        <dsp:cNvSpPr/>
      </dsp:nvSpPr>
      <dsp:spPr>
        <a:xfrm>
          <a:off x="2727335" y="2800215"/>
          <a:ext cx="1413703" cy="89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73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(1)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kebijakan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revitalisasi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  (2)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Analisis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capaian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revitalisasi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SMK</a:t>
          </a:r>
        </a:p>
      </dsp:txBody>
      <dsp:txXfrm>
        <a:off x="2727335" y="2800215"/>
        <a:ext cx="1413703" cy="899255"/>
      </dsp:txXfrm>
    </dsp:sp>
    <dsp:sp modelId="{015CB632-F6C3-2344-AFF1-57FA485708ED}">
      <dsp:nvSpPr>
        <dsp:cNvPr id="0" name=""/>
        <dsp:cNvSpPr/>
      </dsp:nvSpPr>
      <dsp:spPr>
        <a:xfrm>
          <a:off x="4143479" y="1642036"/>
          <a:ext cx="410025" cy="410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E4271-4CEC-BF46-B19C-B9CC64D16D2E}">
      <dsp:nvSpPr>
        <dsp:cNvPr id="0" name=""/>
        <dsp:cNvSpPr/>
      </dsp:nvSpPr>
      <dsp:spPr>
        <a:xfrm>
          <a:off x="4454020" y="1961196"/>
          <a:ext cx="1737492" cy="103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264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2020-2021: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(1) Model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penyiapan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calon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guru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vokasi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SMK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jabatan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(2) Model dan strategi 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pengembangan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guru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vokasi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SMK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jabatan</a:t>
          </a:r>
          <a:endParaRPr lang="en-US" sz="11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020" y="1961196"/>
        <a:ext cx="1737492" cy="1037966"/>
      </dsp:txXfrm>
    </dsp:sp>
    <dsp:sp modelId="{06024436-259D-CD49-8411-4D25D8FF071B}">
      <dsp:nvSpPr>
        <dsp:cNvPr id="0" name=""/>
        <dsp:cNvSpPr/>
      </dsp:nvSpPr>
      <dsp:spPr>
        <a:xfrm>
          <a:off x="5891890" y="1093723"/>
          <a:ext cx="549279" cy="549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04658-04C4-5B42-9DC9-D8A5A3CF52D6}">
      <dsp:nvSpPr>
        <dsp:cNvPr id="0" name=""/>
        <dsp:cNvSpPr/>
      </dsp:nvSpPr>
      <dsp:spPr>
        <a:xfrm>
          <a:off x="6375766" y="1583307"/>
          <a:ext cx="1704691" cy="99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052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2022: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(1)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Ujicoba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implementasi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model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penyiapan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pengembangan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guru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vokasi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SMK;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(2) 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Pengembangan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model PPP (</a:t>
          </a:r>
          <a:r>
            <a:rPr lang="en-US" sz="11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Public private partnership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penguatan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pendidikan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vokasi</a:t>
          </a:r>
          <a:r>
            <a:rPr lang="en-US" sz="1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375766" y="1583307"/>
        <a:ext cx="1704691" cy="99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type="chevron" r:blip="" rot="180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F585F-82F2-4BB7-9A0E-16C2206760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6B64-822F-431C-AA16-3429040D5B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f85579283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f85579283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cd2a69929a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cd2a69929a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cd2a69929a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cd2a69929a_0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f8557928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f8557928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cd2a69929a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cd2a69929a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cd2a69929a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cd2a69929a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cd2a69929a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cd2a69929a_0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cd2a69929a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cd2a69929a_0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200" y="1846200"/>
            <a:ext cx="6769200" cy="2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265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200" y="4557800"/>
            <a:ext cx="5168800" cy="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73000" y="633984"/>
            <a:ext cx="10846000" cy="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5D11-7497-4483-B910-272E8950D8CD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CF12-EBEB-44FE-A4EC-3864646CEF17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200" y="1846200"/>
            <a:ext cx="6769200" cy="2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265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200" y="4557800"/>
            <a:ext cx="5168800" cy="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73000" y="633984"/>
            <a:ext cx="10846000" cy="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200" y="1846200"/>
            <a:ext cx="6769200" cy="2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265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200" y="4557800"/>
            <a:ext cx="5168800" cy="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73000" y="633984"/>
            <a:ext cx="10846000" cy="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1951-67F2-4B15-AD2C-589B8891C9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DD23-2DB0-401B-8EAE-F1BB2A99DF0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6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985" y="4547241"/>
            <a:ext cx="9144000" cy="9163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 Black" panose="020B0A04020102020204" pitchFamily="34" charset="0"/>
              </a:rPr>
              <a:t>Oleh: </a:t>
            </a:r>
            <a:endParaRPr lang="en-US" sz="20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 Black" panose="020B0A04020102020204" pitchFamily="34" charset="0"/>
              </a:rPr>
              <a:t>Dr. Iwa Kuntadi, </a:t>
            </a:r>
            <a:r>
              <a:rPr lang="en-US" sz="2000" dirty="0" err="1">
                <a:latin typeface="Arial Black" panose="020B0A04020102020204" pitchFamily="34" charset="0"/>
              </a:rPr>
              <a:t>M.Pd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949"/>
            <a:ext cx="12192002" cy="6852051"/>
            <a:chOff x="0" y="5949"/>
            <a:chExt cx="12192002" cy="6852051"/>
          </a:xfrm>
          <a:solidFill>
            <a:srgbClr val="FFC000"/>
          </a:solidFill>
        </p:grpSpPr>
        <p:sp>
          <p:nvSpPr>
            <p:cNvPr id="5" name="Right Triangle 4"/>
            <p:cNvSpPr/>
            <p:nvPr/>
          </p:nvSpPr>
          <p:spPr>
            <a:xfrm>
              <a:off x="0" y="4786434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rot="10800000">
              <a:off x="10248402" y="5949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63984" y="-56323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16200000">
              <a:off x="10184419" y="4850418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190" y="0"/>
            <a:ext cx="6413619" cy="1763745"/>
          </a:xfrm>
          <a:prstGeom prst="rect">
            <a:avLst/>
          </a:prstGeom>
        </p:spPr>
      </p:pic>
      <p:sp>
        <p:nvSpPr>
          <p:cNvPr id="14" name="Subtitle 2"/>
          <p:cNvSpPr txBox="1"/>
          <p:nvPr/>
        </p:nvSpPr>
        <p:spPr>
          <a:xfrm>
            <a:off x="1587985" y="2970836"/>
            <a:ext cx="9144000" cy="91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 Black" panose="020B0A04020102020204" pitchFamily="34" charset="0"/>
              </a:rPr>
              <a:t>SUMBANGSIH PEMIKIRAN DAN PENGALAMAN</a:t>
            </a:r>
            <a:endParaRPr lang="en-US" sz="20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 Black" panose="020B0A04020102020204" pitchFamily="34" charset="0"/>
              </a:rPr>
              <a:t>PENGEMBANGAN ROADMAP DAN PUSAT UNGGULAN 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4" name="Google Shape;654;p26"/>
          <p:cNvCxnSpPr/>
          <p:nvPr/>
        </p:nvCxnSpPr>
        <p:spPr>
          <a:xfrm>
            <a:off x="6516046" y="1886044"/>
            <a:ext cx="72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26"/>
          <p:cNvSpPr/>
          <p:nvPr/>
        </p:nvSpPr>
        <p:spPr>
          <a:xfrm>
            <a:off x="1689846" y="3666712"/>
            <a:ext cx="371677" cy="1775569"/>
          </a:xfrm>
          <a:custGeom>
            <a:avLst/>
            <a:gdLst/>
            <a:ahLst/>
            <a:cxnLst/>
            <a:rect l="l" t="t" r="r" b="b"/>
            <a:pathLst>
              <a:path w="9701" h="49076" fill="none" extrusionOk="0">
                <a:moveTo>
                  <a:pt x="9701" y="1"/>
                </a:moveTo>
                <a:lnTo>
                  <a:pt x="5524" y="1"/>
                </a:lnTo>
                <a:cubicBezTo>
                  <a:pt x="2465" y="1"/>
                  <a:pt x="0" y="2489"/>
                  <a:pt x="0" y="5547"/>
                </a:cubicBezTo>
                <a:lnTo>
                  <a:pt x="0" y="43552"/>
                </a:lnTo>
                <a:cubicBezTo>
                  <a:pt x="0" y="46610"/>
                  <a:pt x="2465" y="49075"/>
                  <a:pt x="5524" y="49075"/>
                </a:cubicBezTo>
                <a:lnTo>
                  <a:pt x="9701" y="49075"/>
                </a:ln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1669880" y="1886046"/>
            <a:ext cx="371716" cy="1780604"/>
          </a:xfrm>
          <a:custGeom>
            <a:avLst/>
            <a:gdLst/>
            <a:ahLst/>
            <a:cxnLst/>
            <a:rect l="l" t="t" r="r" b="b"/>
            <a:pathLst>
              <a:path w="9702" h="49075" fill="none" extrusionOk="0">
                <a:moveTo>
                  <a:pt x="0" y="49075"/>
                </a:moveTo>
                <a:lnTo>
                  <a:pt x="4177" y="49075"/>
                </a:lnTo>
                <a:cubicBezTo>
                  <a:pt x="7236" y="49075"/>
                  <a:pt x="9701" y="46609"/>
                  <a:pt x="9701" y="43551"/>
                </a:cubicBezTo>
                <a:lnTo>
                  <a:pt x="9701" y="5547"/>
                </a:lnTo>
                <a:cubicBezTo>
                  <a:pt x="9701" y="2488"/>
                  <a:pt x="7236" y="0"/>
                  <a:pt x="4177" y="0"/>
                </a:cubicBez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2437322" y="1241081"/>
            <a:ext cx="4457943" cy="1289860"/>
          </a:xfrm>
          <a:custGeom>
            <a:avLst/>
            <a:gdLst/>
            <a:ahLst/>
            <a:cxnLst/>
            <a:rect l="l" t="t" r="r" b="b"/>
            <a:pathLst>
              <a:path w="116365" h="33669" extrusionOk="0">
                <a:moveTo>
                  <a:pt x="5319" y="1"/>
                </a:moveTo>
                <a:cubicBezTo>
                  <a:pt x="2375" y="1"/>
                  <a:pt x="1" y="2375"/>
                  <a:pt x="1" y="5296"/>
                </a:cubicBezTo>
                <a:lnTo>
                  <a:pt x="1" y="28373"/>
                </a:lnTo>
                <a:cubicBezTo>
                  <a:pt x="1" y="31294"/>
                  <a:pt x="2375" y="33668"/>
                  <a:pt x="5319" y="33668"/>
                </a:cubicBezTo>
                <a:lnTo>
                  <a:pt x="111069" y="33668"/>
                </a:lnTo>
                <a:cubicBezTo>
                  <a:pt x="113990" y="33668"/>
                  <a:pt x="116364" y="31294"/>
                  <a:pt x="116364" y="28373"/>
                </a:cubicBezTo>
                <a:lnTo>
                  <a:pt x="116364" y="5296"/>
                </a:lnTo>
                <a:cubicBezTo>
                  <a:pt x="116364" y="2375"/>
                  <a:pt x="113990" y="1"/>
                  <a:pt x="111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6"/>
          <p:cNvSpPr/>
          <p:nvPr/>
        </p:nvSpPr>
        <p:spPr>
          <a:xfrm>
            <a:off x="7235589" y="1241121"/>
            <a:ext cx="4434305" cy="1289860"/>
          </a:xfrm>
          <a:custGeom>
            <a:avLst/>
            <a:gdLst/>
            <a:ahLst/>
            <a:cxnLst/>
            <a:rect l="l" t="t" r="r" b="b"/>
            <a:pathLst>
              <a:path w="115748" h="33669" extrusionOk="0">
                <a:moveTo>
                  <a:pt x="5615" y="1"/>
                </a:moveTo>
                <a:cubicBezTo>
                  <a:pt x="2511" y="1"/>
                  <a:pt x="0" y="2512"/>
                  <a:pt x="0" y="5616"/>
                </a:cubicBezTo>
                <a:lnTo>
                  <a:pt x="0" y="28053"/>
                </a:lnTo>
                <a:cubicBezTo>
                  <a:pt x="0" y="31157"/>
                  <a:pt x="2511" y="33668"/>
                  <a:pt x="5615" y="33668"/>
                </a:cubicBezTo>
                <a:lnTo>
                  <a:pt x="110132" y="33668"/>
                </a:lnTo>
                <a:cubicBezTo>
                  <a:pt x="113236" y="33668"/>
                  <a:pt x="115747" y="31157"/>
                  <a:pt x="115747" y="28053"/>
                </a:cubicBezTo>
                <a:lnTo>
                  <a:pt x="115747" y="5616"/>
                </a:lnTo>
                <a:cubicBezTo>
                  <a:pt x="115747" y="2512"/>
                  <a:pt x="113236" y="1"/>
                  <a:pt x="110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7235589" y="3018857"/>
            <a:ext cx="4434305" cy="1290703"/>
          </a:xfrm>
          <a:custGeom>
            <a:avLst/>
            <a:gdLst/>
            <a:ahLst/>
            <a:cxnLst/>
            <a:rect l="l" t="t" r="r" b="b"/>
            <a:pathLst>
              <a:path w="115748" h="33691" extrusionOk="0">
                <a:moveTo>
                  <a:pt x="5615" y="1"/>
                </a:moveTo>
                <a:cubicBezTo>
                  <a:pt x="2511" y="1"/>
                  <a:pt x="0" y="2534"/>
                  <a:pt x="0" y="5639"/>
                </a:cubicBezTo>
                <a:lnTo>
                  <a:pt x="0" y="28053"/>
                </a:lnTo>
                <a:cubicBezTo>
                  <a:pt x="0" y="31180"/>
                  <a:pt x="2511" y="33691"/>
                  <a:pt x="5615" y="33691"/>
                </a:cubicBezTo>
                <a:lnTo>
                  <a:pt x="110132" y="33691"/>
                </a:lnTo>
                <a:cubicBezTo>
                  <a:pt x="113236" y="33691"/>
                  <a:pt x="115747" y="31180"/>
                  <a:pt x="115747" y="28053"/>
                </a:cubicBezTo>
                <a:lnTo>
                  <a:pt x="115747" y="5639"/>
                </a:lnTo>
                <a:cubicBezTo>
                  <a:pt x="115747" y="2534"/>
                  <a:pt x="113236" y="1"/>
                  <a:pt x="110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7235589" y="4797476"/>
            <a:ext cx="4434305" cy="1290703"/>
          </a:xfrm>
          <a:custGeom>
            <a:avLst/>
            <a:gdLst/>
            <a:ahLst/>
            <a:cxnLst/>
            <a:rect l="l" t="t" r="r" b="b"/>
            <a:pathLst>
              <a:path w="115748" h="33691" extrusionOk="0">
                <a:moveTo>
                  <a:pt x="5615" y="0"/>
                </a:moveTo>
                <a:cubicBezTo>
                  <a:pt x="2511" y="0"/>
                  <a:pt x="0" y="2534"/>
                  <a:pt x="0" y="5638"/>
                </a:cubicBezTo>
                <a:lnTo>
                  <a:pt x="0" y="28053"/>
                </a:lnTo>
                <a:cubicBezTo>
                  <a:pt x="0" y="31157"/>
                  <a:pt x="2511" y="33690"/>
                  <a:pt x="5615" y="33690"/>
                </a:cubicBezTo>
                <a:lnTo>
                  <a:pt x="110132" y="33690"/>
                </a:lnTo>
                <a:cubicBezTo>
                  <a:pt x="113236" y="33690"/>
                  <a:pt x="115747" y="31157"/>
                  <a:pt x="115747" y="28053"/>
                </a:cubicBezTo>
                <a:lnTo>
                  <a:pt x="115747" y="5638"/>
                </a:lnTo>
                <a:cubicBezTo>
                  <a:pt x="115747" y="2534"/>
                  <a:pt x="113236" y="0"/>
                  <a:pt x="1101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6"/>
          <p:cNvSpPr/>
          <p:nvPr/>
        </p:nvSpPr>
        <p:spPr>
          <a:xfrm>
            <a:off x="2061517" y="3018857"/>
            <a:ext cx="4457943" cy="1290703"/>
          </a:xfrm>
          <a:custGeom>
            <a:avLst/>
            <a:gdLst/>
            <a:ahLst/>
            <a:cxnLst/>
            <a:rect l="l" t="t" r="r" b="b"/>
            <a:pathLst>
              <a:path w="116365" h="33691" extrusionOk="0">
                <a:moveTo>
                  <a:pt x="5319" y="1"/>
                </a:moveTo>
                <a:cubicBezTo>
                  <a:pt x="2375" y="1"/>
                  <a:pt x="1" y="2375"/>
                  <a:pt x="1" y="5319"/>
                </a:cubicBezTo>
                <a:lnTo>
                  <a:pt x="1" y="28395"/>
                </a:lnTo>
                <a:cubicBezTo>
                  <a:pt x="1" y="31317"/>
                  <a:pt x="2375" y="33691"/>
                  <a:pt x="5319" y="33691"/>
                </a:cubicBezTo>
                <a:lnTo>
                  <a:pt x="111069" y="33691"/>
                </a:lnTo>
                <a:cubicBezTo>
                  <a:pt x="113990" y="33691"/>
                  <a:pt x="116364" y="31317"/>
                  <a:pt x="116364" y="28395"/>
                </a:cubicBezTo>
                <a:lnTo>
                  <a:pt x="116364" y="5319"/>
                </a:lnTo>
                <a:cubicBezTo>
                  <a:pt x="116364" y="2375"/>
                  <a:pt x="113990" y="1"/>
                  <a:pt x="111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6"/>
          <p:cNvSpPr/>
          <p:nvPr/>
        </p:nvSpPr>
        <p:spPr>
          <a:xfrm>
            <a:off x="2061517" y="4797476"/>
            <a:ext cx="4457943" cy="1290703"/>
          </a:xfrm>
          <a:custGeom>
            <a:avLst/>
            <a:gdLst/>
            <a:ahLst/>
            <a:cxnLst/>
            <a:rect l="l" t="t" r="r" b="b"/>
            <a:pathLst>
              <a:path w="116365" h="33691" extrusionOk="0">
                <a:moveTo>
                  <a:pt x="5319" y="0"/>
                </a:moveTo>
                <a:cubicBezTo>
                  <a:pt x="2375" y="0"/>
                  <a:pt x="1" y="2374"/>
                  <a:pt x="1" y="5319"/>
                </a:cubicBezTo>
                <a:lnTo>
                  <a:pt x="1" y="28372"/>
                </a:lnTo>
                <a:cubicBezTo>
                  <a:pt x="1" y="31317"/>
                  <a:pt x="2375" y="33690"/>
                  <a:pt x="5319" y="33690"/>
                </a:cubicBezTo>
                <a:lnTo>
                  <a:pt x="111069" y="33690"/>
                </a:lnTo>
                <a:cubicBezTo>
                  <a:pt x="113990" y="33690"/>
                  <a:pt x="116364" y="31317"/>
                  <a:pt x="116364" y="28372"/>
                </a:cubicBezTo>
                <a:lnTo>
                  <a:pt x="116364" y="5319"/>
                </a:lnTo>
                <a:cubicBezTo>
                  <a:pt x="116364" y="2374"/>
                  <a:pt x="113990" y="0"/>
                  <a:pt x="1110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663" name="Google Shape;663;p26"/>
          <p:cNvCxnSpPr/>
          <p:nvPr/>
        </p:nvCxnSpPr>
        <p:spPr>
          <a:xfrm>
            <a:off x="6516046" y="3666511"/>
            <a:ext cx="72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26"/>
          <p:cNvCxnSpPr/>
          <p:nvPr/>
        </p:nvCxnSpPr>
        <p:spPr>
          <a:xfrm>
            <a:off x="6516046" y="5442328"/>
            <a:ext cx="72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7" name="Google Shape;667;p26"/>
          <p:cNvSpPr txBox="1"/>
          <p:nvPr/>
        </p:nvSpPr>
        <p:spPr>
          <a:xfrm>
            <a:off x="2638488" y="1405190"/>
            <a:ext cx="4038800" cy="80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Model Pendidikan </a:t>
            </a:r>
            <a:r>
              <a:rPr lang="en-US" sz="1600" dirty="0" err="1">
                <a:solidFill>
                  <a:schemeClr val="bg1"/>
                </a:solidFill>
              </a:rPr>
              <a:t>Profesi</a:t>
            </a:r>
            <a:r>
              <a:rPr lang="en-US" sz="1600" dirty="0">
                <a:solidFill>
                  <a:schemeClr val="bg1"/>
                </a:solidFill>
              </a:rPr>
              <a:t> Guru </a:t>
            </a:r>
            <a:r>
              <a:rPr lang="en-US" sz="1600" dirty="0" err="1">
                <a:solidFill>
                  <a:schemeClr val="bg1"/>
                </a:solidFill>
              </a:rPr>
              <a:t>Vokasi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terintegrasi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dengan</a:t>
            </a:r>
            <a:r>
              <a:rPr lang="en-US" sz="1600" dirty="0">
                <a:solidFill>
                  <a:schemeClr val="bg1"/>
                </a:solidFill>
              </a:rPr>
              <a:t> Pendidikan </a:t>
            </a:r>
            <a:r>
              <a:rPr lang="en-US" sz="1600" dirty="0" err="1">
                <a:solidFill>
                  <a:schemeClr val="bg1"/>
                </a:solidFill>
              </a:rPr>
              <a:t>Akademik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Sarjana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Kependidikan</a:t>
            </a:r>
            <a:r>
              <a:rPr lang="en-US" sz="1600" dirty="0">
                <a:solidFill>
                  <a:schemeClr val="bg1"/>
                </a:solidFill>
              </a:rPr>
              <a:t>; </a:t>
            </a:r>
            <a:endParaRPr sz="16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26"/>
          <p:cNvSpPr txBox="1"/>
          <p:nvPr/>
        </p:nvSpPr>
        <p:spPr>
          <a:xfrm>
            <a:off x="7389990" y="1253055"/>
            <a:ext cx="4038800" cy="124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Model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pengembangan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skema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sertifikasi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kompetensi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upaya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1600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penguatan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TVET UPI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kontribusinya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menghasilkan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kualitas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guru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vokasi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26"/>
          <p:cNvSpPr txBox="1"/>
          <p:nvPr/>
        </p:nvSpPr>
        <p:spPr>
          <a:xfrm>
            <a:off x="7433342" y="3382330"/>
            <a:ext cx="4236537" cy="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Model </a:t>
            </a:r>
            <a:r>
              <a:rPr lang="en-US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Inkubasi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Bisnis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CoE</a:t>
            </a:r>
            <a:r>
              <a:rPr lang="en-U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TVET UPI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26"/>
          <p:cNvSpPr txBox="1"/>
          <p:nvPr/>
        </p:nvSpPr>
        <p:spPr>
          <a:xfrm>
            <a:off x="7433341" y="5135183"/>
            <a:ext cx="4038800" cy="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Model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pembelajaran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vokasional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  <a:sym typeface="Roboto"/>
              </a:rPr>
              <a:t>responsif</a:t>
            </a: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 gender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26"/>
          <p:cNvSpPr txBox="1"/>
          <p:nvPr/>
        </p:nvSpPr>
        <p:spPr>
          <a:xfrm>
            <a:off x="2428824" y="3259586"/>
            <a:ext cx="4038800" cy="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600" dirty="0"/>
              <a:t>Model </a:t>
            </a:r>
            <a:r>
              <a:rPr lang="en-US" sz="1600" dirty="0" err="1"/>
              <a:t>CoE</a:t>
            </a:r>
            <a:r>
              <a:rPr lang="en-US" sz="1600" dirty="0"/>
              <a:t> TVET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dan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kreatif</a:t>
            </a:r>
            <a:r>
              <a:rPr lang="en-US" sz="1600" dirty="0"/>
              <a:t>, </a:t>
            </a:r>
            <a:r>
              <a:rPr lang="en-US" sz="1600" dirty="0" err="1"/>
              <a:t>seni</a:t>
            </a:r>
            <a:r>
              <a:rPr lang="en-US" sz="1600" dirty="0"/>
              <a:t> dan </a:t>
            </a:r>
            <a:r>
              <a:rPr lang="en-US" sz="1600" dirty="0" err="1"/>
              <a:t>desain</a:t>
            </a:r>
            <a:r>
              <a:rPr lang="en-US" sz="1600" dirty="0"/>
              <a:t>, </a:t>
            </a:r>
            <a:r>
              <a:rPr lang="en-US" sz="1600" dirty="0" err="1"/>
              <a:t>ekonomi</a:t>
            </a:r>
            <a:r>
              <a:rPr lang="en-US" sz="1600" dirty="0"/>
              <a:t> dan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kreatif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26"/>
          <p:cNvSpPr txBox="1"/>
          <p:nvPr/>
        </p:nvSpPr>
        <p:spPr>
          <a:xfrm>
            <a:off x="2291411" y="5135183"/>
            <a:ext cx="4038800" cy="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Model </a:t>
            </a:r>
            <a:r>
              <a:rPr lang="en-US" sz="16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kompetensi</a:t>
            </a:r>
            <a:r>
              <a:rPr lang="en-US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pedagogik</a:t>
            </a:r>
            <a:r>
              <a:rPr lang="en-US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dosen</a:t>
            </a:r>
            <a:r>
              <a:rPr lang="en-US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vokasi</a:t>
            </a:r>
            <a:r>
              <a:rPr lang="en-US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3" name="Google Shape;683;p26"/>
          <p:cNvCxnSpPr/>
          <p:nvPr/>
        </p:nvCxnSpPr>
        <p:spPr>
          <a:xfrm>
            <a:off x="11669879" y="5442828"/>
            <a:ext cx="72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4" name="Google Shape;684;p26"/>
          <p:cNvCxnSpPr/>
          <p:nvPr/>
        </p:nvCxnSpPr>
        <p:spPr>
          <a:xfrm>
            <a:off x="1712922" y="1886011"/>
            <a:ext cx="72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38" name="Group 37"/>
          <p:cNvGrpSpPr/>
          <p:nvPr/>
        </p:nvGrpSpPr>
        <p:grpSpPr>
          <a:xfrm>
            <a:off x="-687" y="1"/>
            <a:ext cx="12192687" cy="6848017"/>
            <a:chOff x="-687" y="1"/>
            <a:chExt cx="12192687" cy="6848017"/>
          </a:xfrm>
        </p:grpSpPr>
        <p:sp>
          <p:nvSpPr>
            <p:cNvPr id="39" name="Google Shape;187;p16"/>
            <p:cNvSpPr/>
            <p:nvPr/>
          </p:nvSpPr>
          <p:spPr>
            <a:xfrm>
              <a:off x="0" y="1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187;p16"/>
            <p:cNvSpPr/>
            <p:nvPr/>
          </p:nvSpPr>
          <p:spPr>
            <a:xfrm>
              <a:off x="-687" y="6607387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Google Shape;1124;p34"/>
          <p:cNvSpPr/>
          <p:nvPr/>
        </p:nvSpPr>
        <p:spPr>
          <a:xfrm>
            <a:off x="0" y="1177956"/>
            <a:ext cx="2239570" cy="1416110"/>
          </a:xfrm>
          <a:custGeom>
            <a:avLst/>
            <a:gdLst/>
            <a:ahLst/>
            <a:cxnLst/>
            <a:rect l="l" t="t" r="r" b="b"/>
            <a:pathLst>
              <a:path w="70188" h="68843" extrusionOk="0">
                <a:moveTo>
                  <a:pt x="35094" y="1"/>
                </a:moveTo>
                <a:cubicBezTo>
                  <a:pt x="33329" y="1"/>
                  <a:pt x="31564" y="674"/>
                  <a:pt x="30218" y="2019"/>
                </a:cubicBezTo>
                <a:lnTo>
                  <a:pt x="2691" y="29546"/>
                </a:lnTo>
                <a:cubicBezTo>
                  <a:pt x="0" y="32249"/>
                  <a:pt x="0" y="36607"/>
                  <a:pt x="2691" y="39297"/>
                </a:cubicBezTo>
                <a:lnTo>
                  <a:pt x="30218" y="66825"/>
                </a:lnTo>
                <a:cubicBezTo>
                  <a:pt x="31564" y="68170"/>
                  <a:pt x="33329" y="68843"/>
                  <a:pt x="35094" y="68843"/>
                </a:cubicBezTo>
                <a:cubicBezTo>
                  <a:pt x="36859" y="68843"/>
                  <a:pt x="38624" y="68170"/>
                  <a:pt x="39969" y="66825"/>
                </a:cubicBezTo>
                <a:lnTo>
                  <a:pt x="67497" y="39297"/>
                </a:lnTo>
                <a:cubicBezTo>
                  <a:pt x="70187" y="36607"/>
                  <a:pt x="70187" y="32249"/>
                  <a:pt x="67497" y="29546"/>
                </a:cubicBezTo>
                <a:lnTo>
                  <a:pt x="39969" y="2019"/>
                </a:lnTo>
                <a:cubicBezTo>
                  <a:pt x="38624" y="674"/>
                  <a:pt x="36859" y="1"/>
                  <a:pt x="35094" y="1"/>
                </a:cubicBezTo>
                <a:close/>
              </a:path>
            </a:pathLst>
          </a:custGeom>
          <a:solidFill>
            <a:schemeClr val="accent4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PEMODELAN</a:t>
            </a:r>
            <a:endParaRPr lang="en-GB" sz="2000" b="1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ctr"/>
            <a:r>
              <a:rPr lang="en-GB" sz="2535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TVET RC</a:t>
            </a:r>
            <a:endParaRPr sz="2535" b="1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2" name="Google Shape;190;p16"/>
          <p:cNvSpPr/>
          <p:nvPr/>
        </p:nvSpPr>
        <p:spPr>
          <a:xfrm>
            <a:off x="993809" y="2618016"/>
            <a:ext cx="251952" cy="31454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lang="en-US" sz="2800" b="1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0</a:t>
            </a:r>
            <a:endParaRPr lang="en-US" sz="2800" b="1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lang="en-US" sz="2800" b="1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2800" b="1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30"/>
          <p:cNvGrpSpPr/>
          <p:nvPr/>
        </p:nvGrpSpPr>
        <p:grpSpPr>
          <a:xfrm>
            <a:off x="5578637" y="4880781"/>
            <a:ext cx="5981416" cy="1411181"/>
            <a:chOff x="2992114" y="3694908"/>
            <a:chExt cx="4486062" cy="1058386"/>
          </a:xfrm>
        </p:grpSpPr>
        <p:sp>
          <p:nvSpPr>
            <p:cNvPr id="875" name="Google Shape;875;p30"/>
            <p:cNvSpPr/>
            <p:nvPr/>
          </p:nvSpPr>
          <p:spPr>
            <a:xfrm>
              <a:off x="3272477" y="3827803"/>
              <a:ext cx="4205700" cy="792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992114" y="3694908"/>
              <a:ext cx="1085977" cy="1058386"/>
            </a:xfrm>
            <a:custGeom>
              <a:avLst/>
              <a:gdLst/>
              <a:ahLst/>
              <a:cxnLst/>
              <a:rect l="l" t="t" r="r" b="b"/>
              <a:pathLst>
                <a:path w="8423" h="8209" extrusionOk="0">
                  <a:moveTo>
                    <a:pt x="4211" y="0"/>
                  </a:moveTo>
                  <a:cubicBezTo>
                    <a:pt x="3930" y="0"/>
                    <a:pt x="3648" y="107"/>
                    <a:pt x="3434" y="320"/>
                  </a:cubicBezTo>
                  <a:lnTo>
                    <a:pt x="428" y="3328"/>
                  </a:lnTo>
                  <a:cubicBezTo>
                    <a:pt x="1" y="3755"/>
                    <a:pt x="1" y="4454"/>
                    <a:pt x="428" y="4882"/>
                  </a:cubicBezTo>
                  <a:lnTo>
                    <a:pt x="3434" y="7889"/>
                  </a:lnTo>
                  <a:cubicBezTo>
                    <a:pt x="3648" y="8102"/>
                    <a:pt x="3930" y="8209"/>
                    <a:pt x="4212" y="8209"/>
                  </a:cubicBezTo>
                  <a:cubicBezTo>
                    <a:pt x="4494" y="8209"/>
                    <a:pt x="4775" y="8102"/>
                    <a:pt x="4989" y="7889"/>
                  </a:cubicBezTo>
                  <a:lnTo>
                    <a:pt x="7996" y="4882"/>
                  </a:lnTo>
                  <a:cubicBezTo>
                    <a:pt x="8422" y="4454"/>
                    <a:pt x="8422" y="3755"/>
                    <a:pt x="7996" y="3328"/>
                  </a:cubicBezTo>
                  <a:lnTo>
                    <a:pt x="4989" y="320"/>
                  </a:lnTo>
                  <a:cubicBezTo>
                    <a:pt x="4775" y="107"/>
                    <a:pt x="4493" y="0"/>
                    <a:pt x="421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0"/>
            <p:cNvSpPr txBox="1"/>
            <p:nvPr/>
          </p:nvSpPr>
          <p:spPr>
            <a:xfrm>
              <a:off x="3108503" y="4023552"/>
              <a:ext cx="8532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3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1" name="Google Shape;881;p30"/>
          <p:cNvGrpSpPr/>
          <p:nvPr/>
        </p:nvGrpSpPr>
        <p:grpSpPr>
          <a:xfrm>
            <a:off x="5501044" y="3374099"/>
            <a:ext cx="5981416" cy="1411181"/>
            <a:chOff x="2992114" y="2745784"/>
            <a:chExt cx="4486062" cy="1058386"/>
          </a:xfrm>
        </p:grpSpPr>
        <p:sp>
          <p:nvSpPr>
            <p:cNvPr id="882" name="Google Shape;882;p30"/>
            <p:cNvSpPr/>
            <p:nvPr/>
          </p:nvSpPr>
          <p:spPr>
            <a:xfrm>
              <a:off x="3272477" y="2878682"/>
              <a:ext cx="4205700" cy="792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2992114" y="2745784"/>
              <a:ext cx="1085977" cy="1058386"/>
            </a:xfrm>
            <a:custGeom>
              <a:avLst/>
              <a:gdLst/>
              <a:ahLst/>
              <a:cxnLst/>
              <a:rect l="l" t="t" r="r" b="b"/>
              <a:pathLst>
                <a:path w="8423" h="8209" extrusionOk="0">
                  <a:moveTo>
                    <a:pt x="4212" y="0"/>
                  </a:moveTo>
                  <a:cubicBezTo>
                    <a:pt x="3930" y="0"/>
                    <a:pt x="3649" y="107"/>
                    <a:pt x="3435" y="320"/>
                  </a:cubicBezTo>
                  <a:lnTo>
                    <a:pt x="428" y="3327"/>
                  </a:lnTo>
                  <a:cubicBezTo>
                    <a:pt x="1" y="3755"/>
                    <a:pt x="1" y="4454"/>
                    <a:pt x="428" y="4882"/>
                  </a:cubicBezTo>
                  <a:lnTo>
                    <a:pt x="3435" y="7888"/>
                  </a:lnTo>
                  <a:cubicBezTo>
                    <a:pt x="3649" y="8101"/>
                    <a:pt x="3930" y="8208"/>
                    <a:pt x="4212" y="8208"/>
                  </a:cubicBezTo>
                  <a:cubicBezTo>
                    <a:pt x="4493" y="8208"/>
                    <a:pt x="4775" y="8101"/>
                    <a:pt x="4989" y="7888"/>
                  </a:cubicBezTo>
                  <a:lnTo>
                    <a:pt x="7995" y="4882"/>
                  </a:lnTo>
                  <a:cubicBezTo>
                    <a:pt x="8423" y="4454"/>
                    <a:pt x="8423" y="3755"/>
                    <a:pt x="7995" y="3327"/>
                  </a:cubicBezTo>
                  <a:lnTo>
                    <a:pt x="4989" y="320"/>
                  </a:lnTo>
                  <a:cubicBezTo>
                    <a:pt x="4775" y="107"/>
                    <a:pt x="4493" y="0"/>
                    <a:pt x="42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0"/>
            <p:cNvSpPr txBox="1"/>
            <p:nvPr/>
          </p:nvSpPr>
          <p:spPr>
            <a:xfrm>
              <a:off x="3108503" y="3074427"/>
              <a:ext cx="8532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3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5" name="Google Shape;885;p30"/>
          <p:cNvGrpSpPr/>
          <p:nvPr/>
        </p:nvGrpSpPr>
        <p:grpSpPr>
          <a:xfrm>
            <a:off x="7014028" y="5080857"/>
            <a:ext cx="4552869" cy="1142906"/>
            <a:chOff x="5197194" y="2861590"/>
            <a:chExt cx="3414652" cy="857179"/>
          </a:xfrm>
        </p:grpSpPr>
        <p:sp>
          <p:nvSpPr>
            <p:cNvPr id="886" name="Google Shape;886;p30"/>
            <p:cNvSpPr txBox="1"/>
            <p:nvPr/>
          </p:nvSpPr>
          <p:spPr>
            <a:xfrm>
              <a:off x="5197194" y="2861590"/>
              <a:ext cx="2892368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0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LAYANAN KONSULTASI</a:t>
              </a:r>
              <a:endParaRPr sz="2000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7" name="Google Shape;887;p30"/>
            <p:cNvSpPr txBox="1"/>
            <p:nvPr/>
          </p:nvSpPr>
          <p:spPr>
            <a:xfrm>
              <a:off x="5211760" y="3112469"/>
              <a:ext cx="3400086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Memberikan layanan konsultasi bersama SDM konsultan kompeten tersertifikasi internasional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9" name="Google Shape;889;p30"/>
          <p:cNvGrpSpPr/>
          <p:nvPr/>
        </p:nvGrpSpPr>
        <p:grpSpPr>
          <a:xfrm>
            <a:off x="5501043" y="341291"/>
            <a:ext cx="5981416" cy="1411353"/>
            <a:chOff x="2992114" y="847405"/>
            <a:chExt cx="4486062" cy="1058515"/>
          </a:xfrm>
        </p:grpSpPr>
        <p:sp>
          <p:nvSpPr>
            <p:cNvPr id="890" name="Google Shape;890;p30"/>
            <p:cNvSpPr/>
            <p:nvPr/>
          </p:nvSpPr>
          <p:spPr>
            <a:xfrm>
              <a:off x="3272477" y="980375"/>
              <a:ext cx="4205700" cy="79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2992114" y="847405"/>
              <a:ext cx="1085977" cy="1058515"/>
            </a:xfrm>
            <a:custGeom>
              <a:avLst/>
              <a:gdLst/>
              <a:ahLst/>
              <a:cxnLst/>
              <a:rect l="l" t="t" r="r" b="b"/>
              <a:pathLst>
                <a:path w="8423" h="8210" extrusionOk="0">
                  <a:moveTo>
                    <a:pt x="4211" y="1"/>
                  </a:moveTo>
                  <a:cubicBezTo>
                    <a:pt x="3930" y="1"/>
                    <a:pt x="3648" y="107"/>
                    <a:pt x="3435" y="321"/>
                  </a:cubicBezTo>
                  <a:lnTo>
                    <a:pt x="428" y="3328"/>
                  </a:lnTo>
                  <a:cubicBezTo>
                    <a:pt x="0" y="3755"/>
                    <a:pt x="0" y="4454"/>
                    <a:pt x="428" y="4882"/>
                  </a:cubicBezTo>
                  <a:lnTo>
                    <a:pt x="3435" y="7888"/>
                  </a:lnTo>
                  <a:cubicBezTo>
                    <a:pt x="3648" y="8102"/>
                    <a:pt x="3930" y="8209"/>
                    <a:pt x="4211" y="8209"/>
                  </a:cubicBezTo>
                  <a:cubicBezTo>
                    <a:pt x="4493" y="8209"/>
                    <a:pt x="4775" y="8102"/>
                    <a:pt x="4988" y="7888"/>
                  </a:cubicBezTo>
                  <a:lnTo>
                    <a:pt x="7995" y="4882"/>
                  </a:lnTo>
                  <a:cubicBezTo>
                    <a:pt x="8423" y="4454"/>
                    <a:pt x="8423" y="3755"/>
                    <a:pt x="7995" y="3328"/>
                  </a:cubicBezTo>
                  <a:lnTo>
                    <a:pt x="4988" y="321"/>
                  </a:lnTo>
                  <a:cubicBezTo>
                    <a:pt x="4775" y="107"/>
                    <a:pt x="4493" y="1"/>
                    <a:pt x="42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0"/>
            <p:cNvSpPr txBox="1"/>
            <p:nvPr/>
          </p:nvSpPr>
          <p:spPr>
            <a:xfrm>
              <a:off x="3108503" y="1176113"/>
              <a:ext cx="8532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3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3" name="Google Shape;893;p30"/>
          <p:cNvGrpSpPr/>
          <p:nvPr/>
        </p:nvGrpSpPr>
        <p:grpSpPr>
          <a:xfrm>
            <a:off x="6929593" y="503213"/>
            <a:ext cx="4409716" cy="1171616"/>
            <a:chOff x="5197195" y="965882"/>
            <a:chExt cx="3029100" cy="878712"/>
          </a:xfrm>
        </p:grpSpPr>
        <p:sp>
          <p:nvSpPr>
            <p:cNvPr id="894" name="Google Shape;894;p30"/>
            <p:cNvSpPr txBox="1"/>
            <p:nvPr/>
          </p:nvSpPr>
          <p:spPr>
            <a:xfrm>
              <a:off x="5197195" y="965882"/>
              <a:ext cx="3029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KEBIJAKAN PENDIDIKAN VOKASIONAL DAN KETEKNIKAN</a:t>
              </a:r>
              <a:endParaRPr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5" name="Google Shape;895;p30"/>
            <p:cNvSpPr txBox="1"/>
            <p:nvPr/>
          </p:nvSpPr>
          <p:spPr>
            <a:xfrm>
              <a:off x="5197195" y="1238294"/>
              <a:ext cx="3029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</a:t>
              </a:r>
              <a:r>
                <a:rPr lang="en-GB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enjadi CoE TVET Nasional yang berkontribusi dalam analisis kebijakan TVET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6" name="Google Shape;896;p30"/>
          <p:cNvGrpSpPr/>
          <p:nvPr/>
        </p:nvGrpSpPr>
        <p:grpSpPr>
          <a:xfrm>
            <a:off x="5501044" y="1879109"/>
            <a:ext cx="5981416" cy="1411181"/>
            <a:chOff x="2992114" y="1796659"/>
            <a:chExt cx="4486062" cy="1058386"/>
          </a:xfrm>
        </p:grpSpPr>
        <p:sp>
          <p:nvSpPr>
            <p:cNvPr id="897" name="Google Shape;897;p30"/>
            <p:cNvSpPr/>
            <p:nvPr/>
          </p:nvSpPr>
          <p:spPr>
            <a:xfrm>
              <a:off x="3272477" y="1929561"/>
              <a:ext cx="4205700" cy="792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992114" y="1796659"/>
              <a:ext cx="1085977" cy="1058386"/>
            </a:xfrm>
            <a:custGeom>
              <a:avLst/>
              <a:gdLst/>
              <a:ahLst/>
              <a:cxnLst/>
              <a:rect l="l" t="t" r="r" b="b"/>
              <a:pathLst>
                <a:path w="8423" h="8209" extrusionOk="0">
                  <a:moveTo>
                    <a:pt x="4212" y="0"/>
                  </a:moveTo>
                  <a:cubicBezTo>
                    <a:pt x="3930" y="0"/>
                    <a:pt x="3648" y="107"/>
                    <a:pt x="3434" y="320"/>
                  </a:cubicBezTo>
                  <a:lnTo>
                    <a:pt x="428" y="3327"/>
                  </a:lnTo>
                  <a:cubicBezTo>
                    <a:pt x="0" y="3754"/>
                    <a:pt x="0" y="4454"/>
                    <a:pt x="428" y="4881"/>
                  </a:cubicBezTo>
                  <a:lnTo>
                    <a:pt x="3434" y="7888"/>
                  </a:lnTo>
                  <a:cubicBezTo>
                    <a:pt x="3648" y="8101"/>
                    <a:pt x="3930" y="8208"/>
                    <a:pt x="4212" y="8208"/>
                  </a:cubicBezTo>
                  <a:cubicBezTo>
                    <a:pt x="4493" y="8208"/>
                    <a:pt x="4775" y="8101"/>
                    <a:pt x="4988" y="7888"/>
                  </a:cubicBezTo>
                  <a:lnTo>
                    <a:pt x="7995" y="4881"/>
                  </a:lnTo>
                  <a:cubicBezTo>
                    <a:pt x="8422" y="4454"/>
                    <a:pt x="8422" y="3754"/>
                    <a:pt x="7995" y="3327"/>
                  </a:cubicBezTo>
                  <a:lnTo>
                    <a:pt x="4988" y="320"/>
                  </a:lnTo>
                  <a:cubicBezTo>
                    <a:pt x="4775" y="107"/>
                    <a:pt x="4493" y="0"/>
                    <a:pt x="4212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0"/>
            <p:cNvSpPr txBox="1"/>
            <p:nvPr/>
          </p:nvSpPr>
          <p:spPr>
            <a:xfrm>
              <a:off x="3108503" y="2125302"/>
              <a:ext cx="8532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3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00" name="Google Shape;900;p30"/>
          <p:cNvGrpSpPr/>
          <p:nvPr/>
        </p:nvGrpSpPr>
        <p:grpSpPr>
          <a:xfrm>
            <a:off x="6871421" y="2052628"/>
            <a:ext cx="4688632" cy="1180207"/>
            <a:chOff x="5197195" y="1911850"/>
            <a:chExt cx="3516474" cy="885155"/>
          </a:xfrm>
        </p:grpSpPr>
        <p:sp>
          <p:nvSpPr>
            <p:cNvPr id="901" name="Google Shape;901;p30"/>
            <p:cNvSpPr txBox="1"/>
            <p:nvPr/>
          </p:nvSpPr>
          <p:spPr>
            <a:xfrm>
              <a:off x="5197195" y="1911850"/>
              <a:ext cx="2935997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KOMPETENSI SESUAI KEBUTUHAN INDUSTRI</a:t>
              </a:r>
              <a:endParaRPr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2" name="Google Shape;902;p30"/>
            <p:cNvSpPr txBox="1"/>
            <p:nvPr/>
          </p:nvSpPr>
          <p:spPr>
            <a:xfrm>
              <a:off x="5197195" y="2190705"/>
              <a:ext cx="3516474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Berkontribusi dalam merumuskan kompetensi SDM TVET yang dibutuhkan industri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03" name="Google Shape;903;p30"/>
          <p:cNvSpPr/>
          <p:nvPr/>
        </p:nvSpPr>
        <p:spPr>
          <a:xfrm>
            <a:off x="3570966" y="2967923"/>
            <a:ext cx="121908" cy="259343"/>
          </a:xfrm>
          <a:custGeom>
            <a:avLst/>
            <a:gdLst/>
            <a:ahLst/>
            <a:cxnLst/>
            <a:rect l="l" t="t" r="r" b="b"/>
            <a:pathLst>
              <a:path w="4287" h="9120" extrusionOk="0">
                <a:moveTo>
                  <a:pt x="2159" y="1"/>
                </a:moveTo>
                <a:lnTo>
                  <a:pt x="0" y="4682"/>
                </a:lnTo>
                <a:lnTo>
                  <a:pt x="2159" y="9120"/>
                </a:lnTo>
                <a:lnTo>
                  <a:pt x="4286" y="4682"/>
                </a:lnTo>
                <a:lnTo>
                  <a:pt x="21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4" name="Google Shape;904;p30"/>
          <p:cNvSpPr/>
          <p:nvPr/>
        </p:nvSpPr>
        <p:spPr>
          <a:xfrm>
            <a:off x="3705823" y="3162415"/>
            <a:ext cx="92504" cy="193653"/>
          </a:xfrm>
          <a:custGeom>
            <a:avLst/>
            <a:gdLst/>
            <a:ahLst/>
            <a:cxnLst/>
            <a:rect l="l" t="t" r="r" b="b"/>
            <a:pathLst>
              <a:path w="3253" h="6810" extrusionOk="0">
                <a:moveTo>
                  <a:pt x="1611" y="1"/>
                </a:moveTo>
                <a:lnTo>
                  <a:pt x="0" y="3496"/>
                </a:lnTo>
                <a:lnTo>
                  <a:pt x="1611" y="6810"/>
                </a:lnTo>
                <a:lnTo>
                  <a:pt x="3253" y="3496"/>
                </a:lnTo>
                <a:lnTo>
                  <a:pt x="161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5" name="Google Shape;905;p30"/>
          <p:cNvSpPr/>
          <p:nvPr/>
        </p:nvSpPr>
        <p:spPr>
          <a:xfrm>
            <a:off x="3766313" y="2903964"/>
            <a:ext cx="90799" cy="193653"/>
          </a:xfrm>
          <a:custGeom>
            <a:avLst/>
            <a:gdLst/>
            <a:ahLst/>
            <a:cxnLst/>
            <a:rect l="l" t="t" r="r" b="b"/>
            <a:pathLst>
              <a:path w="3193" h="6810" extrusionOk="0">
                <a:moveTo>
                  <a:pt x="1612" y="1"/>
                </a:moveTo>
                <a:lnTo>
                  <a:pt x="1" y="3496"/>
                </a:lnTo>
                <a:lnTo>
                  <a:pt x="1612" y="6809"/>
                </a:lnTo>
                <a:lnTo>
                  <a:pt x="3192" y="3496"/>
                </a:lnTo>
                <a:lnTo>
                  <a:pt x="161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22" name="Group 121"/>
          <p:cNvGrpSpPr/>
          <p:nvPr/>
        </p:nvGrpSpPr>
        <p:grpSpPr>
          <a:xfrm>
            <a:off x="-687" y="1"/>
            <a:ext cx="12192687" cy="6848017"/>
            <a:chOff x="-687" y="1"/>
            <a:chExt cx="12192687" cy="6848017"/>
          </a:xfrm>
        </p:grpSpPr>
        <p:sp>
          <p:nvSpPr>
            <p:cNvPr id="123" name="Google Shape;187;p16"/>
            <p:cNvSpPr/>
            <p:nvPr/>
          </p:nvSpPr>
          <p:spPr>
            <a:xfrm>
              <a:off x="0" y="1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87;p16"/>
            <p:cNvSpPr/>
            <p:nvPr/>
          </p:nvSpPr>
          <p:spPr>
            <a:xfrm>
              <a:off x="-687" y="6607387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8" name="Google Shape;878;p30"/>
          <p:cNvGrpSpPr/>
          <p:nvPr/>
        </p:nvGrpSpPr>
        <p:grpSpPr>
          <a:xfrm>
            <a:off x="6922871" y="3526448"/>
            <a:ext cx="4064941" cy="1115882"/>
            <a:chOff x="5211602" y="3797175"/>
            <a:chExt cx="3048706" cy="836912"/>
          </a:xfrm>
        </p:grpSpPr>
        <p:sp>
          <p:nvSpPr>
            <p:cNvPr id="879" name="Google Shape;879;p30"/>
            <p:cNvSpPr txBox="1"/>
            <p:nvPr/>
          </p:nvSpPr>
          <p:spPr>
            <a:xfrm>
              <a:off x="5211602" y="3797175"/>
              <a:ext cx="3029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0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PENDIDIKAN DAN PELATIHAN</a:t>
              </a:r>
              <a:endParaRPr sz="2000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0" name="Google Shape;880;p30"/>
            <p:cNvSpPr txBox="1"/>
            <p:nvPr/>
          </p:nvSpPr>
          <p:spPr>
            <a:xfrm>
              <a:off x="5231208" y="4027787"/>
              <a:ext cx="30291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US" sz="16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Menjadi</a:t>
              </a:r>
              <a:r>
                <a:rPr lang="en-US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CoE</a:t>
              </a:r>
              <a:r>
                <a:rPr lang="en-US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TVET yang </a:t>
              </a:r>
              <a:r>
                <a:rPr lang="en-US" sz="16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mencetak</a:t>
              </a:r>
              <a:r>
                <a:rPr lang="en-US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SDM </a:t>
              </a:r>
              <a:r>
                <a:rPr lang="en-US" sz="16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unggul</a:t>
              </a:r>
              <a:r>
                <a:rPr lang="en-US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6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kompeten</a:t>
              </a:r>
              <a:r>
                <a:rPr lang="en-US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pada</a:t>
              </a:r>
              <a:r>
                <a:rPr lang="en-US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6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bidang</a:t>
              </a:r>
              <a:r>
                <a:rPr lang="en-US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TVET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300"/>
            <a:ext cx="5435701" cy="1585514"/>
          </a:xfrm>
          <a:prstGeom prst="rect">
            <a:avLst/>
          </a:prstGeom>
        </p:spPr>
      </p:pic>
      <p:sp>
        <p:nvSpPr>
          <p:cNvPr id="126" name="Google Shape;187;p16"/>
          <p:cNvSpPr/>
          <p:nvPr/>
        </p:nvSpPr>
        <p:spPr>
          <a:xfrm>
            <a:off x="-687" y="3864817"/>
            <a:ext cx="5443955" cy="131335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000" b="1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UPI sebagai Pusat Unggulan </a:t>
            </a:r>
            <a:endParaRPr lang="en-GB" sz="2000" b="1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1219200">
              <a:buClr>
                <a:srgbClr val="000000"/>
              </a:buClr>
            </a:pPr>
            <a:r>
              <a:rPr lang="en-GB" sz="2000" b="1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TVET </a:t>
            </a:r>
            <a:r>
              <a:rPr lang="en-US" sz="2000" b="1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Nasional</a:t>
            </a:r>
            <a:endParaRPr lang="en-US" sz="2000" b="1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085" y="3942733"/>
            <a:ext cx="588454" cy="1115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 lang="en-US" sz="2400" b="1" kern="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b="1" dirty="0"/>
              <a:t>Roadmap Penelitian</a:t>
            </a:r>
            <a:endParaRPr lang="id-ID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457818" y="2244045"/>
            <a:ext cx="10284648" cy="4320000"/>
            <a:chOff x="457818" y="2244045"/>
            <a:chExt cx="10284648" cy="4320000"/>
          </a:xfrm>
        </p:grpSpPr>
        <p:sp>
          <p:nvSpPr>
            <p:cNvPr id="4" name="Rectangle 3"/>
            <p:cNvSpPr/>
            <p:nvPr/>
          </p:nvSpPr>
          <p:spPr>
            <a:xfrm>
              <a:off x="2617818" y="2244045"/>
              <a:ext cx="8124648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Oval 4"/>
            <p:cNvSpPr/>
            <p:nvPr/>
          </p:nvSpPr>
          <p:spPr>
            <a:xfrm>
              <a:off x="457818" y="2244045"/>
              <a:ext cx="4320000" cy="432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7818" y="2970829"/>
            <a:ext cx="9924648" cy="3600000"/>
            <a:chOff x="817818" y="2970829"/>
            <a:chExt cx="9924648" cy="3600000"/>
          </a:xfrm>
        </p:grpSpPr>
        <p:sp>
          <p:nvSpPr>
            <p:cNvPr id="7" name="Rectangle 6"/>
            <p:cNvSpPr/>
            <p:nvPr/>
          </p:nvSpPr>
          <p:spPr>
            <a:xfrm>
              <a:off x="2617818" y="3145741"/>
              <a:ext cx="8124648" cy="7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817818" y="2970829"/>
              <a:ext cx="3600000" cy="360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77818" y="3690829"/>
            <a:ext cx="9564648" cy="2880000"/>
            <a:chOff x="1177818" y="3690829"/>
            <a:chExt cx="9564648" cy="2880000"/>
          </a:xfrm>
        </p:grpSpPr>
        <p:sp>
          <p:nvSpPr>
            <p:cNvPr id="10" name="Rectangle 9"/>
            <p:cNvSpPr/>
            <p:nvPr/>
          </p:nvSpPr>
          <p:spPr>
            <a:xfrm>
              <a:off x="2617818" y="4047437"/>
              <a:ext cx="8124648" cy="7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1" name="Oval 10"/>
            <p:cNvSpPr/>
            <p:nvPr/>
          </p:nvSpPr>
          <p:spPr>
            <a:xfrm>
              <a:off x="1177818" y="3690829"/>
              <a:ext cx="2880000" cy="288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50474" y="3354112"/>
            <a:ext cx="469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RPJP UPI tahun 2016-2020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17462" y="2442662"/>
            <a:ext cx="4322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Rencana Induk Riset Nasional (RIRN)</a:t>
            </a:r>
            <a:endParaRPr lang="id-ID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30242" y="40939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431800" algn="l"/>
              </a:tabLst>
            </a:pPr>
            <a:r>
              <a:rPr lang="en-US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Peta Jalan Program Center of Excellence Pendidikan Guru Teknik dan </a:t>
            </a:r>
            <a:r>
              <a:rPr lang="en-US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Vokasi</a:t>
            </a:r>
            <a:endParaRPr lang="id-ID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1" name="Diagram 40"/>
          <p:cNvGraphicFramePr/>
          <p:nvPr/>
        </p:nvGraphicFramePr>
        <p:xfrm>
          <a:off x="3040544" y="3623032"/>
          <a:ext cx="7701922" cy="335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817819" y="646054"/>
            <a:ext cx="4133744" cy="58659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ROADMAP BIDANG KEPENDIDIKAN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15B15DF9-E527-49ED-85C0-A0AA4B98E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>
                                            <p:graphicEl>
                                              <a:dgm id="{15B15DF9-E527-49ED-85C0-A0AA4B98E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4083BFB5-7ABE-4A42-9F5D-4F0781E0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>
                                            <p:graphicEl>
                                              <a:dgm id="{4083BFB5-7ABE-4A42-9F5D-4F0781E09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2EAC4696-1841-4726-9E59-6DA509D15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>
                                            <p:graphicEl>
                                              <a:dgm id="{2EAC4696-1841-4726-9E59-6DA509D15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A0F5303-6169-4C15-99BC-D568F5073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>
                                            <p:graphicEl>
                                              <a:dgm id="{CA0F5303-6169-4C15-99BC-D568F5073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431CDED9-680D-42F8-AB21-1FE3D45D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>
                                            <p:graphicEl>
                                              <a:dgm id="{431CDED9-680D-42F8-AB21-1FE3D45D0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1C10C75A-6BD4-4D10-86B4-64C834E14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>
                                            <p:graphicEl>
                                              <a:dgm id="{1C10C75A-6BD4-4D10-86B4-64C834E14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9" grpId="0"/>
      <p:bldP spid="40" grpId="0"/>
      <p:bldGraphic spid="41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687" y="1"/>
            <a:ext cx="12192687" cy="6848017"/>
            <a:chOff x="-687" y="1"/>
            <a:chExt cx="12192687" cy="6848017"/>
          </a:xfrm>
        </p:grpSpPr>
        <p:sp>
          <p:nvSpPr>
            <p:cNvPr id="21" name="Google Shape;187;p16"/>
            <p:cNvSpPr/>
            <p:nvPr/>
          </p:nvSpPr>
          <p:spPr>
            <a:xfrm>
              <a:off x="0" y="1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</a:t>
              </a:r>
              <a:r>
                <a:rPr lang="en-US" sz="1400" b="1" kern="0" dirty="0" err="1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Penelitian</a:t>
              </a: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ID" sz="14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Revitalisasi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SMK </a:t>
              </a:r>
              <a:r>
                <a:rPr lang="en-ID" sz="14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aspek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14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Pengembangan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Guru </a:t>
              </a:r>
              <a:r>
                <a:rPr lang="en-ID" sz="14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Vokasi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SMK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87;p16"/>
            <p:cNvSpPr/>
            <p:nvPr/>
          </p:nvSpPr>
          <p:spPr>
            <a:xfrm>
              <a:off x="-687" y="6607387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</a:t>
              </a:r>
              <a:r>
                <a:rPr lang="en-US" sz="1400" b="1" kern="0" dirty="0" err="1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Penelitian</a:t>
              </a: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ID" sz="14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Revitalisasi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SMK </a:t>
              </a:r>
              <a:r>
                <a:rPr lang="en-ID" sz="14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aspek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14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Pengembangan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Guru </a:t>
              </a:r>
              <a:r>
                <a:rPr lang="en-ID" sz="14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Vokasi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SMK</a:t>
              </a:r>
              <a:endParaRPr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aphicFrame>
        <p:nvGraphicFramePr>
          <p:cNvPr id="23" name="Diagram 22"/>
          <p:cNvGraphicFramePr/>
          <p:nvPr/>
        </p:nvGraphicFramePr>
        <p:xfrm>
          <a:off x="1468878" y="457200"/>
          <a:ext cx="8774348" cy="483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596271" y="5826868"/>
            <a:ext cx="4499730" cy="57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perumusan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naskah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Revitalisasi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SMK</a:t>
            </a:r>
            <a:endParaRPr lang="en-ID" dirty="0"/>
          </a:p>
        </p:txBody>
      </p:sp>
      <p:sp>
        <p:nvSpPr>
          <p:cNvPr id="25" name="Rectangle 24"/>
          <p:cNvSpPr/>
          <p:nvPr/>
        </p:nvSpPr>
        <p:spPr>
          <a:xfrm>
            <a:off x="6096000" y="5826868"/>
            <a:ext cx="4499730" cy="57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Fase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pengembangan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program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revitalisasi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SMK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aspek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guru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vokasi</a:t>
            </a:r>
            <a:endParaRPr lang="en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687" y="1"/>
            <a:ext cx="12192687" cy="6848017"/>
            <a:chOff x="-687" y="1"/>
            <a:chExt cx="12192687" cy="6848017"/>
          </a:xfrm>
        </p:grpSpPr>
        <p:sp>
          <p:nvSpPr>
            <p:cNvPr id="21" name="Google Shape;187;p16"/>
            <p:cNvSpPr/>
            <p:nvPr/>
          </p:nvSpPr>
          <p:spPr>
            <a:xfrm>
              <a:off x="0" y="1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</a:t>
              </a:r>
              <a:r>
                <a:rPr lang="en-US" sz="1400" b="1" kern="0" dirty="0" err="1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Penelitian</a:t>
              </a: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PPG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87;p16"/>
            <p:cNvSpPr/>
            <p:nvPr/>
          </p:nvSpPr>
          <p:spPr>
            <a:xfrm>
              <a:off x="-687" y="6607387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</a:t>
              </a:r>
              <a:r>
                <a:rPr lang="en-US" sz="1400" b="1" kern="0" dirty="0" err="1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Penelitian</a:t>
              </a: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ID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PPG</a:t>
              </a:r>
              <a:endParaRPr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5729" y="264571"/>
            <a:ext cx="7607028" cy="63342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6326" y="229480"/>
            <a:ext cx="5652655" cy="6630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2423" y="1155940"/>
            <a:ext cx="785003" cy="42010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ROADMAP BIDANG TEKNOLOGI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590" y="316346"/>
            <a:ext cx="11456545" cy="62253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1"/>
          <a:srcRect l="35796" t="41026" r="34667" b="23053"/>
          <a:stretch>
            <a:fillRect/>
          </a:stretch>
        </p:blipFill>
        <p:spPr bwMode="auto">
          <a:xfrm>
            <a:off x="1362974" y="414068"/>
            <a:ext cx="9903124" cy="606436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0"/>
          <a:stretch>
            <a:fillRect/>
          </a:stretch>
        </p:blipFill>
        <p:spPr>
          <a:xfrm>
            <a:off x="0" y="1337012"/>
            <a:ext cx="5356653" cy="357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0" y="5949"/>
            <a:ext cx="12192002" cy="6852051"/>
            <a:chOff x="0" y="5949"/>
            <a:chExt cx="12192002" cy="6852051"/>
          </a:xfrm>
          <a:solidFill>
            <a:srgbClr val="FFC000"/>
          </a:solidFill>
        </p:grpSpPr>
        <p:sp>
          <p:nvSpPr>
            <p:cNvPr id="9" name="Right Triangle 8"/>
            <p:cNvSpPr/>
            <p:nvPr/>
          </p:nvSpPr>
          <p:spPr>
            <a:xfrm>
              <a:off x="0" y="4786434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10248402" y="5949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rot="5400000">
              <a:off x="63984" y="-56323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 rot="16200000">
              <a:off x="10184419" y="4850418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01007" y="1689650"/>
            <a:ext cx="5455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UPI TVET RESEARCH CENTER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32048" y="2446483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mengucapkan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12" y="2112391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49"/>
            <a:ext cx="12192002" cy="6852051"/>
            <a:chOff x="0" y="5949"/>
            <a:chExt cx="12192002" cy="6852051"/>
          </a:xfrm>
          <a:solidFill>
            <a:srgbClr val="FFC000"/>
          </a:solidFill>
        </p:grpSpPr>
        <p:sp>
          <p:nvSpPr>
            <p:cNvPr id="5" name="Right Triangle 4"/>
            <p:cNvSpPr/>
            <p:nvPr/>
          </p:nvSpPr>
          <p:spPr>
            <a:xfrm>
              <a:off x="0" y="4786434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rot="10800000">
              <a:off x="10248402" y="5949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63984" y="-56323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16200000">
              <a:off x="10184419" y="4850418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190" y="0"/>
            <a:ext cx="6413619" cy="1763745"/>
          </a:xfrm>
          <a:prstGeom prst="rect">
            <a:avLst/>
          </a:prstGeom>
        </p:spPr>
      </p:pic>
      <p:sp>
        <p:nvSpPr>
          <p:cNvPr id="14" name="Subtitle 2"/>
          <p:cNvSpPr txBox="1"/>
          <p:nvPr/>
        </p:nvSpPr>
        <p:spPr>
          <a:xfrm>
            <a:off x="1523999" y="1943599"/>
            <a:ext cx="9144000" cy="91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D" sz="2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ROADMAP 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peta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alur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sutau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ID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1943599" y="3002304"/>
            <a:ext cx="7739398" cy="278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Roadmap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berfungsi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memandu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perubahan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melihat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karakteristiknya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Roadmap juga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bertujuan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pemersatu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kegiatan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lingkungan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sudah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ditetapkan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Roadmap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memiliki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memandu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mana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start dan finish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program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dinyakan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sukses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Selain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itu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roadmap juga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berfungsi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rujukan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perubahan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ID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132" y="3083668"/>
            <a:ext cx="632298" cy="2611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49"/>
            <a:ext cx="12192002" cy="6852051"/>
            <a:chOff x="0" y="5949"/>
            <a:chExt cx="12192002" cy="6852051"/>
          </a:xfrm>
          <a:solidFill>
            <a:srgbClr val="FFC000"/>
          </a:solidFill>
        </p:grpSpPr>
        <p:sp>
          <p:nvSpPr>
            <p:cNvPr id="5" name="Right Triangle 4"/>
            <p:cNvSpPr/>
            <p:nvPr/>
          </p:nvSpPr>
          <p:spPr>
            <a:xfrm>
              <a:off x="0" y="4786434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rot="10800000">
              <a:off x="10248402" y="5949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63984" y="-56323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16200000">
              <a:off x="10184419" y="4850418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190" y="0"/>
            <a:ext cx="6413619" cy="1763745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1609108" y="2071566"/>
            <a:ext cx="9880928" cy="4634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Ringkas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roadmap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melebar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Terukur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output, outcomes, program,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diukur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Rinci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roadmap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rinci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mengundang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pertanyaan-pertanyaan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memperlemah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program.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Fleksibel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roadmap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mengakomondasikan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feedback dan juga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Komitmen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roadmap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disetujui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jawabnya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masing-masing.</a:t>
            </a:r>
            <a:endParaRPr lang="en-ID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Resmi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ID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oadmap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menjadi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dokumen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resmi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menjadi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acuan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rujukan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setiap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program yang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dilaksanakan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ruang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lingkup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sudah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ditentukan</a:t>
            </a:r>
            <a:r>
              <a:rPr lang="en-ID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579" y="2175002"/>
            <a:ext cx="632298" cy="2611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endParaRPr lang="en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50799"/>
            <a:ext cx="9144000" cy="2387600"/>
          </a:xfrm>
        </p:spPr>
        <p:txBody>
          <a:bodyPr/>
          <a:lstStyle/>
          <a:p>
            <a:r>
              <a:rPr lang="en-US" b="1" dirty="0"/>
              <a:t>BEBERAPA PENGEMBANGAN</a:t>
            </a:r>
            <a:br>
              <a:rPr lang="en-US" b="1" dirty="0"/>
            </a:br>
            <a:r>
              <a:rPr lang="en-US" b="1" dirty="0"/>
              <a:t> ROAD MAP</a:t>
            </a:r>
            <a:endParaRPr lang="en-ID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012218" cy="16625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10012218" y="0"/>
            <a:ext cx="2179782" cy="16625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49"/>
            <a:ext cx="12192002" cy="6852051"/>
            <a:chOff x="0" y="5949"/>
            <a:chExt cx="12192002" cy="6852051"/>
          </a:xfrm>
          <a:solidFill>
            <a:srgbClr val="FFC000"/>
          </a:solidFill>
        </p:grpSpPr>
        <p:sp>
          <p:nvSpPr>
            <p:cNvPr id="5" name="Right Triangle 4"/>
            <p:cNvSpPr/>
            <p:nvPr/>
          </p:nvSpPr>
          <p:spPr>
            <a:xfrm>
              <a:off x="0" y="4786434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 rot="10800000">
              <a:off x="10248402" y="5949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63984" y="-56323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16200000">
              <a:off x="10184419" y="4850418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Google Shape;176;p16"/>
          <p:cNvSpPr txBox="1"/>
          <p:nvPr/>
        </p:nvSpPr>
        <p:spPr>
          <a:xfrm>
            <a:off x="736985" y="2054349"/>
            <a:ext cx="10846000" cy="14917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ROADMAP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en-US" b="1" i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TECHNICAL AND VOCATIONAL EDUCATION TRAINING RESEARCH CENTER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(UPI TVET RC)</a:t>
            </a:r>
            <a:endParaRPr lang="en-US" sz="4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1460017" y="6069640"/>
            <a:ext cx="9144000" cy="91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FAKULTAS PENDIDIKAN TEKNOLOGI DAN KEJURUAN</a:t>
            </a:r>
            <a:endParaRPr lang="en-US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UNIVERSITAS PENDIDIKAN INDONESIA</a:t>
            </a:r>
            <a:endParaRPr lang="en-US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JUNI, 2021</a:t>
            </a:r>
            <a:endParaRPr lang="en-US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39" y="206927"/>
            <a:ext cx="1228030" cy="1214232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/>
          </p:nvPr>
        </p:nvSpPr>
        <p:spPr>
          <a:xfrm>
            <a:off x="710857" y="459938"/>
            <a:ext cx="10846000" cy="14917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b="1" i="1" dirty="0">
                <a:solidFill>
                  <a:schemeClr val="accent3">
                    <a:lumMod val="75000"/>
                  </a:schemeClr>
                </a:solidFill>
              </a:rPr>
              <a:t>ROADMAP </a:t>
            </a:r>
            <a:br>
              <a:rPr lang="en-GB" i="1" dirty="0"/>
            </a:br>
            <a:r>
              <a:rPr lang="en-GB" sz="2800" dirty="0"/>
              <a:t>TECHNICAL AND VOCATIONAL EDUCATION TRAINING RESEARCH CENTER </a:t>
            </a:r>
            <a:br>
              <a:rPr lang="en-GB" dirty="0"/>
            </a:b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(TVET RC)</a:t>
            </a:r>
            <a:endParaRPr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635726" y="3332611"/>
            <a:ext cx="2487600" cy="825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535" b="1" kern="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2021</a:t>
            </a:r>
            <a:endParaRPr sz="2535" b="1" kern="0" dirty="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2744109" y="3332611"/>
            <a:ext cx="2487600" cy="8256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535" b="1" kern="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2022</a:t>
            </a:r>
            <a:endParaRPr sz="2535" b="1" kern="0" dirty="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4852491" y="3332611"/>
            <a:ext cx="2487600" cy="8256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535" b="1" kern="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2023</a:t>
            </a:r>
            <a:endParaRPr sz="2535" b="1" kern="0" dirty="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6960874" y="3332611"/>
            <a:ext cx="2487600" cy="8256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535" b="1" kern="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2024</a:t>
            </a:r>
            <a:endParaRPr sz="2535" b="1" kern="0" dirty="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9069257" y="3332611"/>
            <a:ext cx="2487600" cy="82560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2535" b="1" kern="0" dirty="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2025</a:t>
            </a:r>
            <a:endParaRPr sz="2535" b="1" kern="0" dirty="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866526" y="4429301"/>
            <a:ext cx="2026000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b="1" kern="0" dirty="0" err="1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Revitalisasi</a:t>
            </a:r>
            <a:r>
              <a:rPr lang="en-US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1219200">
              <a:buClr>
                <a:srgbClr val="000000"/>
              </a:buClr>
            </a:pPr>
            <a:r>
              <a:rPr lang="en-US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TVET RC</a:t>
            </a:r>
            <a:endParaRPr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5120857" y="4439144"/>
            <a:ext cx="2026000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Pengembangan</a:t>
            </a:r>
            <a:endParaRPr lang="en-GB"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1219200">
              <a:buClr>
                <a:srgbClr val="000000"/>
              </a:buClr>
            </a:pPr>
            <a:r>
              <a:rPr lang="en-GB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TVET RC</a:t>
            </a:r>
            <a:endParaRPr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9299474" y="4688382"/>
            <a:ext cx="2026000" cy="96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UPI </a:t>
            </a:r>
            <a:r>
              <a:rPr lang="en-US" sz="1600" b="1" kern="0" dirty="0" err="1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Sebagai</a:t>
            </a:r>
            <a:r>
              <a:rPr lang="en-GB" sz="1600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 Pusat UnggulanTVET </a:t>
            </a:r>
            <a:r>
              <a:rPr lang="en-US" sz="1600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Nasional</a:t>
            </a:r>
            <a:endParaRPr lang="en-US" sz="1600"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2974909" y="4426275"/>
            <a:ext cx="2026000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Penguatan </a:t>
            </a:r>
            <a:endParaRPr lang="en-GB"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1219200">
              <a:buClr>
                <a:srgbClr val="000000"/>
              </a:buClr>
            </a:pPr>
            <a:r>
              <a:rPr lang="en-GB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TVET RC</a:t>
            </a:r>
            <a:endParaRPr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7154047" y="4439144"/>
            <a:ext cx="2026000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Pemodelan </a:t>
            </a:r>
            <a:endParaRPr lang="en-GB"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1219200">
              <a:buClr>
                <a:srgbClr val="000000"/>
              </a:buClr>
            </a:pPr>
            <a:r>
              <a:rPr lang="en-GB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TVET RC</a:t>
            </a:r>
            <a:endParaRPr b="1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085726" y="4362944"/>
            <a:ext cx="15876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3194109" y="4362944"/>
            <a:ext cx="15876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5302459" y="4362944"/>
            <a:ext cx="15876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7410826" y="4362944"/>
            <a:ext cx="15876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9519193" y="4362944"/>
            <a:ext cx="1587600" cy="15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710857" y="2342600"/>
            <a:ext cx="10846000" cy="825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1"/>
              </a:gs>
              <a:gs pos="22000">
                <a:schemeClr val="accent2"/>
              </a:gs>
              <a:gs pos="49000">
                <a:schemeClr val="accent3"/>
              </a:gs>
              <a:gs pos="76000">
                <a:schemeClr val="accent4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Right Triangle 19"/>
          <p:cNvSpPr/>
          <p:nvPr/>
        </p:nvSpPr>
        <p:spPr>
          <a:xfrm rot="10800000">
            <a:off x="10248401" y="5949"/>
            <a:ext cx="1943599" cy="20715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5400000">
            <a:off x="63983" y="-56323"/>
            <a:ext cx="1943599" cy="20715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16200000">
            <a:off x="10184418" y="4850418"/>
            <a:ext cx="1943599" cy="207156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5949"/>
            <a:ext cx="12192002" cy="6852051"/>
            <a:chOff x="0" y="5949"/>
            <a:chExt cx="12192002" cy="6852051"/>
          </a:xfrm>
          <a:solidFill>
            <a:srgbClr val="FFC000"/>
          </a:solidFill>
        </p:grpSpPr>
        <p:sp>
          <p:nvSpPr>
            <p:cNvPr id="2" name="Right Triangle 1"/>
            <p:cNvSpPr/>
            <p:nvPr/>
          </p:nvSpPr>
          <p:spPr>
            <a:xfrm>
              <a:off x="0" y="4786434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 rot="10800000">
              <a:off x="10248402" y="5949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5400000">
              <a:off x="63984" y="-56323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6200000">
              <a:off x="10184419" y="4850418"/>
              <a:ext cx="1943599" cy="2071566"/>
            </a:xfrm>
            <a:prstGeom prst="rt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39"/>
          <p:cNvGrpSpPr/>
          <p:nvPr/>
        </p:nvGrpSpPr>
        <p:grpSpPr>
          <a:xfrm>
            <a:off x="1789222" y="3635558"/>
            <a:ext cx="8619853" cy="772385"/>
            <a:chOff x="1341916" y="2726668"/>
            <a:chExt cx="6464890" cy="579289"/>
          </a:xfrm>
        </p:grpSpPr>
        <p:sp>
          <p:nvSpPr>
            <p:cNvPr id="1353" name="Google Shape;1353;p39"/>
            <p:cNvSpPr/>
            <p:nvPr/>
          </p:nvSpPr>
          <p:spPr>
            <a:xfrm>
              <a:off x="4571484" y="2726668"/>
              <a:ext cx="3235322" cy="579289"/>
            </a:xfrm>
            <a:custGeom>
              <a:avLst/>
              <a:gdLst/>
              <a:ahLst/>
              <a:cxnLst/>
              <a:rect l="l" t="t" r="r" b="b"/>
              <a:pathLst>
                <a:path w="131437" h="23534" extrusionOk="0">
                  <a:moveTo>
                    <a:pt x="0" y="0"/>
                  </a:moveTo>
                  <a:lnTo>
                    <a:pt x="66458" y="23534"/>
                  </a:lnTo>
                  <a:lnTo>
                    <a:pt x="131437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4" name="Google Shape;1354;p39"/>
            <p:cNvSpPr/>
            <p:nvPr/>
          </p:nvSpPr>
          <p:spPr>
            <a:xfrm>
              <a:off x="1341916" y="2726668"/>
              <a:ext cx="3235322" cy="579289"/>
            </a:xfrm>
            <a:custGeom>
              <a:avLst/>
              <a:gdLst/>
              <a:ahLst/>
              <a:cxnLst/>
              <a:rect l="l" t="t" r="r" b="b"/>
              <a:pathLst>
                <a:path w="131437" h="23534" extrusionOk="0">
                  <a:moveTo>
                    <a:pt x="0" y="0"/>
                  </a:moveTo>
                  <a:lnTo>
                    <a:pt x="66458" y="23534"/>
                  </a:lnTo>
                  <a:lnTo>
                    <a:pt x="131437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355" name="Google Shape;1355;p39"/>
          <p:cNvSpPr/>
          <p:nvPr/>
        </p:nvSpPr>
        <p:spPr>
          <a:xfrm rot="10800000">
            <a:off x="7220235" y="2579473"/>
            <a:ext cx="2190000" cy="1346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6" name="Google Shape;1356;p39"/>
          <p:cNvSpPr/>
          <p:nvPr/>
        </p:nvSpPr>
        <p:spPr>
          <a:xfrm rot="10800000">
            <a:off x="7354235" y="2736661"/>
            <a:ext cx="1922000" cy="109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7" name="Google Shape;1357;p39"/>
          <p:cNvSpPr/>
          <p:nvPr/>
        </p:nvSpPr>
        <p:spPr>
          <a:xfrm rot="10800000">
            <a:off x="2687957" y="2428758"/>
            <a:ext cx="2611039" cy="143662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8" name="Google Shape;1358;p39"/>
          <p:cNvSpPr/>
          <p:nvPr/>
        </p:nvSpPr>
        <p:spPr>
          <a:xfrm rot="10800000">
            <a:off x="2805847" y="2523813"/>
            <a:ext cx="2391301" cy="120121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9" name="Google Shape;1359;p39"/>
          <p:cNvSpPr/>
          <p:nvPr/>
        </p:nvSpPr>
        <p:spPr>
          <a:xfrm>
            <a:off x="9349594" y="4220975"/>
            <a:ext cx="2190000" cy="1346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0" name="Google Shape;1360;p39"/>
          <p:cNvSpPr/>
          <p:nvPr/>
        </p:nvSpPr>
        <p:spPr>
          <a:xfrm>
            <a:off x="9483594" y="4363474"/>
            <a:ext cx="1922000" cy="109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1" name="Google Shape;1361;p39"/>
          <p:cNvSpPr/>
          <p:nvPr/>
        </p:nvSpPr>
        <p:spPr>
          <a:xfrm>
            <a:off x="742802" y="4129237"/>
            <a:ext cx="2190000" cy="14855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2" name="Google Shape;1362;p39"/>
          <p:cNvSpPr/>
          <p:nvPr/>
        </p:nvSpPr>
        <p:spPr>
          <a:xfrm>
            <a:off x="907559" y="4257340"/>
            <a:ext cx="1922000" cy="12672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3" name="Google Shape;1363;p39"/>
          <p:cNvSpPr/>
          <p:nvPr/>
        </p:nvSpPr>
        <p:spPr>
          <a:xfrm>
            <a:off x="5030235" y="4135971"/>
            <a:ext cx="2190000" cy="156041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4" name="Google Shape;1364;p39"/>
          <p:cNvSpPr/>
          <p:nvPr/>
        </p:nvSpPr>
        <p:spPr>
          <a:xfrm>
            <a:off x="5153981" y="4272852"/>
            <a:ext cx="1922000" cy="12856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5" name="Google Shape;1365;p39"/>
          <p:cNvSpPr txBox="1"/>
          <p:nvPr/>
        </p:nvSpPr>
        <p:spPr>
          <a:xfrm>
            <a:off x="844677" y="4145045"/>
            <a:ext cx="1961171" cy="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da-DK" sz="1600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Kelompok Riset Analisis Kebijakan Pendidikan Vokasional dan Keteknikan;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6" name="Google Shape;1366;p39"/>
          <p:cNvSpPr txBox="1"/>
          <p:nvPr/>
        </p:nvSpPr>
        <p:spPr>
          <a:xfrm>
            <a:off x="5266958" y="4188882"/>
            <a:ext cx="1863050" cy="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Kelompok Pengembangan Pedagogik, Vokasional dan Keteknikan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7" name="Google Shape;1367;p39"/>
          <p:cNvSpPr txBox="1"/>
          <p:nvPr/>
        </p:nvSpPr>
        <p:spPr>
          <a:xfrm>
            <a:off x="9506145" y="4327528"/>
            <a:ext cx="1817242" cy="112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Layanan Konsultasi Vokasional dan Keteknikan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8" name="Google Shape;1368;p39"/>
          <p:cNvSpPr txBox="1"/>
          <p:nvPr/>
        </p:nvSpPr>
        <p:spPr>
          <a:xfrm>
            <a:off x="2731906" y="2377271"/>
            <a:ext cx="2535052" cy="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Kelompok Riset Pengembangan Kompetensi Vokasional dan Keteknikan serta Hubungan Industrial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9" name="Google Shape;1369;p39"/>
          <p:cNvSpPr txBox="1"/>
          <p:nvPr/>
        </p:nvSpPr>
        <p:spPr>
          <a:xfrm>
            <a:off x="7414759" y="2746325"/>
            <a:ext cx="1826424" cy="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GB" sz="1600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Pelatihan Vokasional dan Keteknikan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0" name="Google Shape;1370;p39"/>
          <p:cNvGrpSpPr/>
          <p:nvPr/>
        </p:nvGrpSpPr>
        <p:grpSpPr>
          <a:xfrm>
            <a:off x="3547109" y="3949641"/>
            <a:ext cx="841232" cy="841232"/>
            <a:chOff x="2821738" y="3209575"/>
            <a:chExt cx="258300" cy="258300"/>
          </a:xfrm>
        </p:grpSpPr>
        <p:sp>
          <p:nvSpPr>
            <p:cNvPr id="1371" name="Google Shape;1371;p39"/>
            <p:cNvSpPr/>
            <p:nvPr/>
          </p:nvSpPr>
          <p:spPr>
            <a:xfrm>
              <a:off x="2821738" y="3209575"/>
              <a:ext cx="258300" cy="25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2864184" y="3252025"/>
              <a:ext cx="173400" cy="173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3065" b="1" kern="0" dirty="0">
                  <a:solidFill>
                    <a:srgbClr val="FDFDFD"/>
                  </a:solidFill>
                  <a:latin typeface="Fira Sans Extra Condensed Medium"/>
                  <a:cs typeface="Arial" panose="020B0604020202020204"/>
                  <a:sym typeface="Fira Sans Extra Condensed Medium"/>
                </a:rPr>
                <a:t>2</a:t>
              </a:r>
              <a:endParaRPr sz="1865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3" name="Google Shape;1373;p39"/>
          <p:cNvGrpSpPr/>
          <p:nvPr/>
        </p:nvGrpSpPr>
        <p:grpSpPr>
          <a:xfrm>
            <a:off x="1369072" y="3213340"/>
            <a:ext cx="841920" cy="841920"/>
            <a:chOff x="567088" y="2403850"/>
            <a:chExt cx="258300" cy="258300"/>
          </a:xfrm>
        </p:grpSpPr>
        <p:sp>
          <p:nvSpPr>
            <p:cNvPr id="1374" name="Google Shape;1374;p39"/>
            <p:cNvSpPr/>
            <p:nvPr/>
          </p:nvSpPr>
          <p:spPr>
            <a:xfrm>
              <a:off x="567088" y="2403850"/>
              <a:ext cx="258300" cy="25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609534" y="2446300"/>
              <a:ext cx="173400" cy="1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3065" b="1" kern="0" dirty="0">
                  <a:solidFill>
                    <a:srgbClr val="FDFDFD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065" b="1" kern="0" dirty="0">
                <a:solidFill>
                  <a:srgbClr val="FDFDF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76" name="Google Shape;1376;p39"/>
          <p:cNvGrpSpPr/>
          <p:nvPr/>
        </p:nvGrpSpPr>
        <p:grpSpPr>
          <a:xfrm>
            <a:off x="5700116" y="3213697"/>
            <a:ext cx="841232" cy="841232"/>
            <a:chOff x="567088" y="2403850"/>
            <a:chExt cx="258300" cy="258300"/>
          </a:xfrm>
        </p:grpSpPr>
        <p:sp>
          <p:nvSpPr>
            <p:cNvPr id="1377" name="Google Shape;1377;p39"/>
            <p:cNvSpPr/>
            <p:nvPr/>
          </p:nvSpPr>
          <p:spPr>
            <a:xfrm>
              <a:off x="567088" y="2403850"/>
              <a:ext cx="258300" cy="25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09534" y="2446300"/>
              <a:ext cx="173400" cy="17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3065" b="1" kern="0" dirty="0">
                  <a:solidFill>
                    <a:srgbClr val="FDFDFD"/>
                  </a:solidFill>
                  <a:latin typeface="Fira Sans Extra Condensed Medium"/>
                  <a:cs typeface="Arial" panose="020B0604020202020204"/>
                  <a:sym typeface="Fira Sans Extra Condensed Medium"/>
                </a:rPr>
                <a:t>3</a:t>
              </a:r>
              <a:endParaRPr sz="1865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9" name="Google Shape;1379;p39"/>
          <p:cNvGrpSpPr/>
          <p:nvPr/>
        </p:nvGrpSpPr>
        <p:grpSpPr>
          <a:xfrm>
            <a:off x="7853173" y="3949620"/>
            <a:ext cx="841232" cy="841232"/>
            <a:chOff x="2821738" y="3209575"/>
            <a:chExt cx="258300" cy="258300"/>
          </a:xfrm>
        </p:grpSpPr>
        <p:sp>
          <p:nvSpPr>
            <p:cNvPr id="1380" name="Google Shape;1380;p39"/>
            <p:cNvSpPr/>
            <p:nvPr/>
          </p:nvSpPr>
          <p:spPr>
            <a:xfrm>
              <a:off x="2821738" y="3209575"/>
              <a:ext cx="258300" cy="25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2864184" y="3252025"/>
              <a:ext cx="173400" cy="173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3065" b="1" kern="0" dirty="0">
                  <a:solidFill>
                    <a:srgbClr val="FDFDFD"/>
                  </a:solidFill>
                  <a:latin typeface="Fira Sans Extra Condensed Medium"/>
                  <a:cs typeface="Arial" panose="020B0604020202020204"/>
                  <a:sym typeface="Fira Sans Extra Condensed Medium"/>
                </a:rPr>
                <a:t>4</a:t>
              </a:r>
              <a:endParaRPr sz="1865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82" name="Google Shape;1382;p39"/>
          <p:cNvGrpSpPr/>
          <p:nvPr/>
        </p:nvGrpSpPr>
        <p:grpSpPr>
          <a:xfrm>
            <a:off x="9981473" y="3213715"/>
            <a:ext cx="841232" cy="841232"/>
            <a:chOff x="567088" y="2403850"/>
            <a:chExt cx="258300" cy="258300"/>
          </a:xfrm>
        </p:grpSpPr>
        <p:sp>
          <p:nvSpPr>
            <p:cNvPr id="1383" name="Google Shape;1383;p39"/>
            <p:cNvSpPr/>
            <p:nvPr/>
          </p:nvSpPr>
          <p:spPr>
            <a:xfrm>
              <a:off x="567088" y="2403850"/>
              <a:ext cx="258300" cy="25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609534" y="2446300"/>
              <a:ext cx="173400" cy="173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3065" b="1" kern="0" dirty="0">
                  <a:solidFill>
                    <a:srgbClr val="FDFDFD"/>
                  </a:solidFill>
                  <a:latin typeface="Fira Sans Extra Condensed Medium"/>
                  <a:cs typeface="Arial" panose="020B0604020202020204"/>
                  <a:sym typeface="Fira Sans Extra Condensed Medium"/>
                </a:rPr>
                <a:t>5</a:t>
              </a:r>
              <a:endParaRPr sz="1865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687" y="1"/>
            <a:ext cx="12192687" cy="6848017"/>
            <a:chOff x="-687" y="1"/>
            <a:chExt cx="12192687" cy="6848017"/>
          </a:xfrm>
        </p:grpSpPr>
        <p:sp>
          <p:nvSpPr>
            <p:cNvPr id="48" name="Google Shape;187;p16"/>
            <p:cNvSpPr/>
            <p:nvPr/>
          </p:nvSpPr>
          <p:spPr>
            <a:xfrm>
              <a:off x="0" y="1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187;p16"/>
            <p:cNvSpPr/>
            <p:nvPr/>
          </p:nvSpPr>
          <p:spPr>
            <a:xfrm>
              <a:off x="-687" y="6607387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0586" y="488085"/>
            <a:ext cx="94120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REVITALISASI TVET RC</a:t>
            </a:r>
            <a:r>
              <a:rPr lang="en-US" sz="2000" b="1" kern="0" dirty="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000" dirty="0" err="1">
                <a:sym typeface="Roboto"/>
              </a:rPr>
              <a:t>P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800" b="1" dirty="0"/>
              <a:t>2021</a:t>
            </a:r>
            <a:r>
              <a:rPr lang="en-US" sz="2000" dirty="0"/>
              <a:t>, TVET RC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revitalisasi</a:t>
            </a:r>
            <a:r>
              <a:rPr lang="en-US" sz="2000" dirty="0"/>
              <a:t> </a:t>
            </a:r>
            <a:r>
              <a:rPr lang="en-US" sz="2000" dirty="0" err="1"/>
              <a:t>institusi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5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. TVET RC </a:t>
            </a:r>
            <a:r>
              <a:rPr lang="en-US" sz="2000" dirty="0" err="1"/>
              <a:t>diajukan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  <a:r>
              <a:rPr lang="en-US" sz="2000" dirty="0" err="1"/>
              <a:t>Unggulan</a:t>
            </a:r>
            <a:r>
              <a:rPr lang="en-US" sz="2000" dirty="0"/>
              <a:t> IPTEKS </a:t>
            </a:r>
            <a:r>
              <a:rPr lang="en-US" sz="2000" dirty="0" err="1"/>
              <a:t>Perguruan</a:t>
            </a:r>
            <a:r>
              <a:rPr lang="en-US" sz="2000" dirty="0"/>
              <a:t> Tinggi (PUI-PT). </a:t>
            </a:r>
            <a:endParaRPr lang="en-US" sz="2000" dirty="0"/>
          </a:p>
        </p:txBody>
      </p:sp>
      <p:sp>
        <p:nvSpPr>
          <p:cNvPr id="56" name="Google Shape;1388;p39"/>
          <p:cNvSpPr txBox="1"/>
          <p:nvPr/>
        </p:nvSpPr>
        <p:spPr>
          <a:xfrm>
            <a:off x="820966" y="4235409"/>
            <a:ext cx="1847200" cy="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endParaRPr sz="2535" kern="0" dirty="0">
              <a:solidFill>
                <a:srgbClr val="FF966B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4"/>
          <p:cNvSpPr/>
          <p:nvPr/>
        </p:nvSpPr>
        <p:spPr>
          <a:xfrm>
            <a:off x="3641007" y="3232360"/>
            <a:ext cx="2191410" cy="1405174"/>
          </a:xfrm>
          <a:custGeom>
            <a:avLst/>
            <a:gdLst/>
            <a:ahLst/>
            <a:cxnLst/>
            <a:rect l="l" t="t" r="r" b="b"/>
            <a:pathLst>
              <a:path w="49971" h="49889" extrusionOk="0">
                <a:moveTo>
                  <a:pt x="3715" y="1"/>
                </a:moveTo>
                <a:cubicBezTo>
                  <a:pt x="1667" y="1"/>
                  <a:pt x="0" y="1668"/>
                  <a:pt x="0" y="3727"/>
                </a:cubicBezTo>
                <a:lnTo>
                  <a:pt x="0" y="24504"/>
                </a:lnTo>
                <a:cubicBezTo>
                  <a:pt x="0" y="38365"/>
                  <a:pt x="11112" y="49888"/>
                  <a:pt x="24952" y="49888"/>
                </a:cubicBezTo>
                <a:cubicBezTo>
                  <a:pt x="25009" y="49888"/>
                  <a:pt x="25065" y="49888"/>
                  <a:pt x="25122" y="49888"/>
                </a:cubicBezTo>
                <a:cubicBezTo>
                  <a:pt x="38755" y="49793"/>
                  <a:pt x="49780" y="38767"/>
                  <a:pt x="49875" y="25135"/>
                </a:cubicBezTo>
                <a:cubicBezTo>
                  <a:pt x="49971" y="11216"/>
                  <a:pt x="38410" y="1"/>
                  <a:pt x="244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24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KERJASAMA</a:t>
            </a:r>
            <a:endParaRPr sz="2400" b="1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1" name="Google Shape;1121;p34"/>
          <p:cNvSpPr/>
          <p:nvPr/>
        </p:nvSpPr>
        <p:spPr>
          <a:xfrm>
            <a:off x="3676550" y="958987"/>
            <a:ext cx="2155866" cy="1472535"/>
          </a:xfrm>
          <a:custGeom>
            <a:avLst/>
            <a:gdLst/>
            <a:ahLst/>
            <a:cxnLst/>
            <a:rect l="l" t="t" r="r" b="b"/>
            <a:pathLst>
              <a:path w="49971" h="49877" extrusionOk="0">
                <a:moveTo>
                  <a:pt x="24931" y="0"/>
                </a:moveTo>
                <a:cubicBezTo>
                  <a:pt x="11101" y="0"/>
                  <a:pt x="0" y="11531"/>
                  <a:pt x="0" y="25385"/>
                </a:cubicBezTo>
                <a:lnTo>
                  <a:pt x="0" y="46162"/>
                </a:lnTo>
                <a:cubicBezTo>
                  <a:pt x="0" y="48209"/>
                  <a:pt x="1667" y="49876"/>
                  <a:pt x="3715" y="49876"/>
                </a:cubicBezTo>
                <a:lnTo>
                  <a:pt x="24491" y="49876"/>
                </a:lnTo>
                <a:cubicBezTo>
                  <a:pt x="38410" y="49876"/>
                  <a:pt x="49971" y="38673"/>
                  <a:pt x="49875" y="24754"/>
                </a:cubicBezTo>
                <a:cubicBezTo>
                  <a:pt x="49780" y="11122"/>
                  <a:pt x="38755" y="96"/>
                  <a:pt x="25122" y="1"/>
                </a:cubicBezTo>
                <a:cubicBezTo>
                  <a:pt x="25058" y="1"/>
                  <a:pt x="24995" y="0"/>
                  <a:pt x="24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2535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RISET</a:t>
            </a:r>
            <a:endParaRPr sz="2665" b="1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2" name="Google Shape;1122;p34"/>
          <p:cNvSpPr/>
          <p:nvPr/>
        </p:nvSpPr>
        <p:spPr>
          <a:xfrm>
            <a:off x="191139" y="913638"/>
            <a:ext cx="2157244" cy="1472535"/>
          </a:xfrm>
          <a:custGeom>
            <a:avLst/>
            <a:gdLst/>
            <a:ahLst/>
            <a:cxnLst/>
            <a:rect l="l" t="t" r="r" b="b"/>
            <a:pathLst>
              <a:path w="49971" h="49877" extrusionOk="0">
                <a:moveTo>
                  <a:pt x="25040" y="0"/>
                </a:moveTo>
                <a:cubicBezTo>
                  <a:pt x="24976" y="0"/>
                  <a:pt x="24912" y="1"/>
                  <a:pt x="24849" y="1"/>
                </a:cubicBezTo>
                <a:cubicBezTo>
                  <a:pt x="11216" y="96"/>
                  <a:pt x="191" y="11122"/>
                  <a:pt x="95" y="24754"/>
                </a:cubicBezTo>
                <a:cubicBezTo>
                  <a:pt x="0" y="38673"/>
                  <a:pt x="11561" y="49876"/>
                  <a:pt x="25480" y="49876"/>
                </a:cubicBezTo>
                <a:lnTo>
                  <a:pt x="46256" y="49876"/>
                </a:lnTo>
                <a:cubicBezTo>
                  <a:pt x="48316" y="49876"/>
                  <a:pt x="49971" y="48209"/>
                  <a:pt x="49971" y="46162"/>
                </a:cubicBezTo>
                <a:lnTo>
                  <a:pt x="49971" y="25385"/>
                </a:lnTo>
                <a:cubicBezTo>
                  <a:pt x="49971" y="11531"/>
                  <a:pt x="38870" y="0"/>
                  <a:pt x="25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535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SDM</a:t>
            </a:r>
            <a:endParaRPr sz="2535" b="1" dirty="0">
              <a:solidFill>
                <a:srgbClr val="FFFFFF"/>
              </a:solidFill>
            </a:endParaRPr>
          </a:p>
        </p:txBody>
      </p:sp>
      <p:sp>
        <p:nvSpPr>
          <p:cNvPr id="1123" name="Google Shape;1123;p34"/>
          <p:cNvSpPr/>
          <p:nvPr/>
        </p:nvSpPr>
        <p:spPr>
          <a:xfrm>
            <a:off x="191140" y="3281591"/>
            <a:ext cx="2157550" cy="1306713"/>
          </a:xfrm>
          <a:custGeom>
            <a:avLst/>
            <a:gdLst/>
            <a:ahLst/>
            <a:cxnLst/>
            <a:rect l="l" t="t" r="r" b="b"/>
            <a:pathLst>
              <a:path w="49971" h="49889" extrusionOk="0">
                <a:moveTo>
                  <a:pt x="25480" y="1"/>
                </a:moveTo>
                <a:cubicBezTo>
                  <a:pt x="11561" y="1"/>
                  <a:pt x="0" y="11216"/>
                  <a:pt x="95" y="25135"/>
                </a:cubicBezTo>
                <a:cubicBezTo>
                  <a:pt x="191" y="38767"/>
                  <a:pt x="11216" y="49793"/>
                  <a:pt x="24849" y="49888"/>
                </a:cubicBezTo>
                <a:cubicBezTo>
                  <a:pt x="24905" y="49888"/>
                  <a:pt x="24962" y="49888"/>
                  <a:pt x="25019" y="49888"/>
                </a:cubicBezTo>
                <a:cubicBezTo>
                  <a:pt x="38858" y="49888"/>
                  <a:pt x="49971" y="38365"/>
                  <a:pt x="49971" y="24504"/>
                </a:cubicBezTo>
                <a:lnTo>
                  <a:pt x="49971" y="3727"/>
                </a:lnTo>
                <a:cubicBezTo>
                  <a:pt x="49971" y="1668"/>
                  <a:pt x="48316" y="1"/>
                  <a:pt x="462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24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PUBLIKASI</a:t>
            </a:r>
            <a:endParaRPr sz="2400" b="1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4" name="Google Shape;1124;p34"/>
          <p:cNvSpPr/>
          <p:nvPr/>
        </p:nvSpPr>
        <p:spPr>
          <a:xfrm>
            <a:off x="1758862" y="1819384"/>
            <a:ext cx="2505832" cy="2032475"/>
          </a:xfrm>
          <a:custGeom>
            <a:avLst/>
            <a:gdLst/>
            <a:ahLst/>
            <a:cxnLst/>
            <a:rect l="l" t="t" r="r" b="b"/>
            <a:pathLst>
              <a:path w="70188" h="68843" extrusionOk="0">
                <a:moveTo>
                  <a:pt x="35094" y="1"/>
                </a:moveTo>
                <a:cubicBezTo>
                  <a:pt x="33329" y="1"/>
                  <a:pt x="31564" y="674"/>
                  <a:pt x="30218" y="2019"/>
                </a:cubicBezTo>
                <a:lnTo>
                  <a:pt x="2691" y="29546"/>
                </a:lnTo>
                <a:cubicBezTo>
                  <a:pt x="0" y="32249"/>
                  <a:pt x="0" y="36607"/>
                  <a:pt x="2691" y="39297"/>
                </a:cubicBezTo>
                <a:lnTo>
                  <a:pt x="30218" y="66825"/>
                </a:lnTo>
                <a:cubicBezTo>
                  <a:pt x="31564" y="68170"/>
                  <a:pt x="33329" y="68843"/>
                  <a:pt x="35094" y="68843"/>
                </a:cubicBezTo>
                <a:cubicBezTo>
                  <a:pt x="36859" y="68843"/>
                  <a:pt x="38624" y="68170"/>
                  <a:pt x="39969" y="66825"/>
                </a:cubicBezTo>
                <a:lnTo>
                  <a:pt x="67497" y="39297"/>
                </a:lnTo>
                <a:cubicBezTo>
                  <a:pt x="70187" y="36607"/>
                  <a:pt x="70187" y="32249"/>
                  <a:pt x="67497" y="29546"/>
                </a:cubicBezTo>
                <a:lnTo>
                  <a:pt x="39969" y="2019"/>
                </a:lnTo>
                <a:cubicBezTo>
                  <a:pt x="38624" y="674"/>
                  <a:pt x="36859" y="1"/>
                  <a:pt x="35094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535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PENGUATAN TVET RC</a:t>
            </a:r>
            <a:endParaRPr sz="2535" b="1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25" name="Google Shape;1125;p34"/>
          <p:cNvGrpSpPr/>
          <p:nvPr/>
        </p:nvGrpSpPr>
        <p:grpSpPr>
          <a:xfrm>
            <a:off x="5957859" y="4729860"/>
            <a:ext cx="5906378" cy="1160034"/>
            <a:chOff x="8709549" y="3427142"/>
            <a:chExt cx="1796550" cy="870025"/>
          </a:xfrm>
        </p:grpSpPr>
        <p:sp>
          <p:nvSpPr>
            <p:cNvPr id="1126" name="Google Shape;1126;p34"/>
            <p:cNvSpPr txBox="1"/>
            <p:nvPr/>
          </p:nvSpPr>
          <p:spPr>
            <a:xfrm>
              <a:off x="8715999" y="3427142"/>
              <a:ext cx="1790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535" b="1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KERJASAMA</a:t>
              </a:r>
              <a:endParaRPr sz="2535" b="1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7" name="Google Shape;1127;p34"/>
            <p:cNvSpPr txBox="1"/>
            <p:nvPr/>
          </p:nvSpPr>
          <p:spPr>
            <a:xfrm>
              <a:off x="8709549" y="3690867"/>
              <a:ext cx="1771180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1400" dirty="0">
                  <a:latin typeface="Roboto"/>
                  <a:ea typeface="Roboto"/>
                  <a:cs typeface="Roboto"/>
                  <a:sym typeface="Roboto"/>
                </a:rPr>
                <a:t>Perluasan kerjasama dengan SMK, Lembaga Pelatihan Kerja, Industri, Instansi Pemerintah, Asosiasi berkaitan TVET dalam dan luar negeri. </a:t>
              </a:r>
              <a:endParaRPr sz="1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8" name="Google Shape;1128;p34"/>
          <p:cNvGrpSpPr/>
          <p:nvPr/>
        </p:nvGrpSpPr>
        <p:grpSpPr>
          <a:xfrm>
            <a:off x="5957859" y="690597"/>
            <a:ext cx="6708963" cy="1081946"/>
            <a:chOff x="175124" y="3042522"/>
            <a:chExt cx="2789762" cy="811459"/>
          </a:xfrm>
        </p:grpSpPr>
        <p:sp>
          <p:nvSpPr>
            <p:cNvPr id="1129" name="Google Shape;1129;p34"/>
            <p:cNvSpPr txBox="1"/>
            <p:nvPr/>
          </p:nvSpPr>
          <p:spPr>
            <a:xfrm>
              <a:off x="175124" y="3042522"/>
              <a:ext cx="1790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535" b="1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-GB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umber</a:t>
              </a:r>
              <a:r>
                <a:rPr lang="en-GB" sz="2535" b="1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D</a:t>
              </a:r>
              <a:r>
                <a:rPr lang="en-GB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aya</a:t>
              </a:r>
              <a:r>
                <a:rPr lang="en-GB" sz="2535" b="1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M</a:t>
              </a:r>
              <a:r>
                <a:rPr lang="en-GB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anusia</a:t>
              </a:r>
              <a:endParaRPr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0" name="Google Shape;1130;p34"/>
            <p:cNvSpPr txBox="1"/>
            <p:nvPr/>
          </p:nvSpPr>
          <p:spPr>
            <a:xfrm>
              <a:off x="175124" y="3247681"/>
              <a:ext cx="2789762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900" indent="-342900">
                <a:buAutoNum type="arabicPeriod"/>
              </a:pPr>
              <a:r>
                <a:rPr lang="en-GB" sz="1400" dirty="0">
                  <a:latin typeface="Roboto"/>
                  <a:ea typeface="Roboto"/>
                  <a:cs typeface="Roboto"/>
                  <a:sym typeface="Roboto"/>
                </a:rPr>
                <a:t>Penyiapan SDM kompeten di bidang riset dan bersertifikasi internasional.</a:t>
              </a:r>
              <a:endParaRPr lang="en-GB" sz="14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342900" indent="-342900">
                <a:buAutoNum type="arabicPeriod"/>
              </a:pPr>
              <a:r>
                <a:rPr lang="en-US" sz="1400" dirty="0"/>
                <a:t>SDM yang </a:t>
              </a:r>
              <a:r>
                <a:rPr lang="en-US" sz="1400" dirty="0" err="1"/>
                <a:t>kompeten</a:t>
              </a:r>
              <a:r>
                <a:rPr lang="en-US" sz="1400" dirty="0"/>
                <a:t> di </a:t>
              </a:r>
              <a:r>
                <a:rPr lang="en-US" sz="1400" dirty="0" err="1"/>
                <a:t>bidang</a:t>
              </a:r>
              <a:r>
                <a:rPr lang="en-US" sz="1400" dirty="0"/>
                <a:t> </a:t>
              </a:r>
              <a:r>
                <a:rPr lang="en-US" sz="1400" dirty="0" err="1"/>
                <a:t>Profesi</a:t>
              </a:r>
              <a:r>
                <a:rPr lang="en-US" sz="1400" dirty="0"/>
                <a:t> </a:t>
              </a:r>
              <a:r>
                <a:rPr lang="en-US" sz="1400" dirty="0" err="1"/>
                <a:t>Pranata</a:t>
              </a:r>
              <a:r>
                <a:rPr lang="en-US" sz="1400" dirty="0"/>
                <a:t> </a:t>
              </a:r>
              <a:r>
                <a:rPr lang="en-US" sz="1400" dirty="0" err="1"/>
                <a:t>Laboratorium</a:t>
              </a:r>
              <a:r>
                <a:rPr lang="en-US" sz="1400" dirty="0"/>
                <a:t> </a:t>
              </a:r>
              <a:r>
                <a:rPr lang="en-US" sz="1400" dirty="0" err="1"/>
                <a:t>Pendidikan</a:t>
              </a:r>
              <a:r>
                <a:rPr lang="en-US" sz="1400" dirty="0"/>
                <a:t> (PLP).</a:t>
              </a:r>
              <a:endParaRPr sz="1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1" name="Google Shape;1131;p34"/>
          <p:cNvGrpSpPr/>
          <p:nvPr/>
        </p:nvGrpSpPr>
        <p:grpSpPr>
          <a:xfrm>
            <a:off x="5921684" y="2057008"/>
            <a:ext cx="6150734" cy="1212419"/>
            <a:chOff x="2083428" y="4221562"/>
            <a:chExt cx="1790100" cy="909313"/>
          </a:xfrm>
        </p:grpSpPr>
        <p:sp>
          <p:nvSpPr>
            <p:cNvPr id="1132" name="Google Shape;1132;p34"/>
            <p:cNvSpPr txBox="1"/>
            <p:nvPr/>
          </p:nvSpPr>
          <p:spPr>
            <a:xfrm>
              <a:off x="2083428" y="4221562"/>
              <a:ext cx="1790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535" b="1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RISET</a:t>
              </a:r>
              <a:endParaRPr sz="2535" b="1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3" name="Google Shape;1133;p34"/>
            <p:cNvSpPr txBox="1"/>
            <p:nvPr/>
          </p:nvSpPr>
          <p:spPr>
            <a:xfrm>
              <a:off x="2083428" y="4524575"/>
              <a:ext cx="1676606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900" lvl="0" indent="-342900">
                <a:buAutoNum type="arabicPeriod"/>
              </a:pPr>
              <a:r>
                <a:rPr lang="en-US" sz="1400" dirty="0" err="1"/>
                <a:t>Riset</a:t>
              </a:r>
              <a:r>
                <a:rPr lang="en-US" sz="1400" dirty="0"/>
                <a:t> </a:t>
              </a:r>
              <a:r>
                <a:rPr lang="en-US" sz="1400" dirty="0" err="1"/>
                <a:t>Analisis</a:t>
              </a:r>
              <a:r>
                <a:rPr lang="en-US" sz="1400" dirty="0"/>
                <a:t> </a:t>
              </a:r>
              <a:r>
                <a:rPr lang="en-US" sz="1400" dirty="0" err="1"/>
                <a:t>Kebijakan</a:t>
              </a:r>
              <a:r>
                <a:rPr lang="en-US" sz="1400" dirty="0"/>
                <a:t> </a:t>
              </a:r>
              <a:r>
                <a:rPr lang="en-US" sz="1400" dirty="0" err="1"/>
                <a:t>Pendidikan</a:t>
              </a:r>
              <a:r>
                <a:rPr lang="en-US" sz="1400" dirty="0"/>
                <a:t> </a:t>
              </a:r>
              <a:r>
                <a:rPr lang="en-US" sz="1400" dirty="0" err="1"/>
                <a:t>Vokasional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Keteknikan</a:t>
              </a:r>
              <a:r>
                <a:rPr lang="en-US" sz="1400" dirty="0"/>
                <a:t>;</a:t>
              </a:r>
              <a:endParaRPr lang="en-US" sz="1400" dirty="0"/>
            </a:p>
            <a:p>
              <a:pPr marL="342900" lvl="0" indent="-342900">
                <a:buAutoNum type="arabicPeriod"/>
              </a:pPr>
              <a:r>
                <a:rPr lang="en-US" sz="1400" dirty="0" err="1"/>
                <a:t>Riset</a:t>
              </a:r>
              <a:r>
                <a:rPr lang="en-US" sz="1400" dirty="0"/>
                <a:t> </a:t>
              </a:r>
              <a:r>
                <a:rPr lang="en-US" sz="1400" dirty="0" err="1"/>
                <a:t>Pengembangan</a:t>
              </a:r>
              <a:r>
                <a:rPr lang="en-US" sz="1400" dirty="0"/>
                <a:t> </a:t>
              </a:r>
              <a:r>
                <a:rPr lang="en-US" sz="1400" dirty="0" err="1"/>
                <a:t>Kompetensi</a:t>
              </a:r>
              <a:r>
                <a:rPr lang="en-US" sz="1400" dirty="0"/>
                <a:t> </a:t>
              </a:r>
              <a:r>
                <a:rPr lang="en-US" sz="1400" dirty="0" err="1"/>
                <a:t>Vokasional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Keteknikan</a:t>
              </a:r>
              <a:r>
                <a:rPr lang="en-US" sz="1400" dirty="0"/>
                <a:t>;</a:t>
              </a:r>
              <a:endParaRPr lang="en-US" sz="1400" dirty="0"/>
            </a:p>
            <a:p>
              <a:pPr marL="342900" lvl="0" indent="-342900">
                <a:buAutoNum type="arabicPeriod"/>
              </a:pPr>
              <a:r>
                <a:rPr lang="en-US" sz="1400" dirty="0" err="1"/>
                <a:t>Riset</a:t>
              </a:r>
              <a:r>
                <a:rPr lang="en-US" sz="1400" dirty="0"/>
                <a:t> </a:t>
              </a:r>
              <a:r>
                <a:rPr lang="en-US" sz="1400" dirty="0" err="1"/>
                <a:t>Pengembangan</a:t>
              </a:r>
              <a:r>
                <a:rPr lang="en-US" sz="1400" dirty="0"/>
                <a:t> </a:t>
              </a:r>
              <a:r>
                <a:rPr lang="en-US" sz="1400" dirty="0" err="1"/>
                <a:t>Pedagogik</a:t>
              </a:r>
              <a:r>
                <a:rPr lang="en-US" sz="1400" dirty="0"/>
                <a:t> </a:t>
              </a:r>
              <a:r>
                <a:rPr lang="en-US" sz="1400" dirty="0" err="1"/>
                <a:t>Vokasional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Keteknikan</a:t>
              </a:r>
              <a:r>
                <a:rPr lang="en-US" sz="1400" dirty="0"/>
                <a:t>;</a:t>
              </a:r>
              <a:endParaRPr lang="en-US" sz="1400" dirty="0"/>
            </a:p>
          </p:txBody>
        </p:sp>
      </p:grpSp>
      <p:grpSp>
        <p:nvGrpSpPr>
          <p:cNvPr id="1134" name="Google Shape;1134;p34"/>
          <p:cNvGrpSpPr/>
          <p:nvPr/>
        </p:nvGrpSpPr>
        <p:grpSpPr>
          <a:xfrm>
            <a:off x="5957859" y="3562452"/>
            <a:ext cx="6391542" cy="1160296"/>
            <a:chOff x="4218132" y="3647328"/>
            <a:chExt cx="1790100" cy="870222"/>
          </a:xfrm>
        </p:grpSpPr>
        <p:sp>
          <p:nvSpPr>
            <p:cNvPr id="1135" name="Google Shape;1135;p34"/>
            <p:cNvSpPr txBox="1"/>
            <p:nvPr/>
          </p:nvSpPr>
          <p:spPr>
            <a:xfrm>
              <a:off x="4218132" y="3647328"/>
              <a:ext cx="1790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535" b="1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PUBLIKASI</a:t>
              </a:r>
              <a:endParaRPr sz="2535" b="1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6" name="Google Shape;1136;p34"/>
            <p:cNvSpPr txBox="1"/>
            <p:nvPr/>
          </p:nvSpPr>
          <p:spPr>
            <a:xfrm>
              <a:off x="4218132" y="3911250"/>
              <a:ext cx="1619085" cy="6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Peningkatan kualitas publikasi hasil riset pada jurnal internasional. </a:t>
              </a:r>
              <a:endParaRPr lang="en-GB" sz="1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endParaRPr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687" y="1"/>
            <a:ext cx="12192687" cy="6848017"/>
            <a:chOff x="-687" y="1"/>
            <a:chExt cx="12192687" cy="6848017"/>
          </a:xfrm>
        </p:grpSpPr>
        <p:sp>
          <p:nvSpPr>
            <p:cNvPr id="21" name="Google Shape;187;p16"/>
            <p:cNvSpPr/>
            <p:nvPr/>
          </p:nvSpPr>
          <p:spPr>
            <a:xfrm>
              <a:off x="0" y="1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87;p16"/>
            <p:cNvSpPr/>
            <p:nvPr/>
          </p:nvSpPr>
          <p:spPr>
            <a:xfrm>
              <a:off x="-687" y="6607387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" name="Google Shape;1127;p34"/>
          <p:cNvSpPr txBox="1"/>
          <p:nvPr/>
        </p:nvSpPr>
        <p:spPr>
          <a:xfrm>
            <a:off x="447784" y="4790117"/>
            <a:ext cx="5384632" cy="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dirty="0">
                <a:latin typeface="Roboto"/>
                <a:ea typeface="Roboto"/>
                <a:cs typeface="Roboto"/>
                <a:sym typeface="Roboto"/>
              </a:rPr>
              <a:t>Tahun </a:t>
            </a:r>
            <a:r>
              <a:rPr lang="en-GB" sz="2400" b="1" dirty="0">
                <a:latin typeface="Roboto"/>
                <a:ea typeface="Roboto"/>
                <a:cs typeface="Roboto"/>
                <a:sym typeface="Roboto"/>
              </a:rPr>
              <a:t>2022</a:t>
            </a:r>
            <a:r>
              <a:rPr lang="en-GB" sz="1600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 sz="2400" b="1" dirty="0">
                <a:latin typeface="Roboto"/>
                <a:ea typeface="Roboto"/>
                <a:cs typeface="Roboto"/>
                <a:sym typeface="Roboto"/>
              </a:rPr>
              <a:t>PENGUATAN TVET RC </a:t>
            </a:r>
            <a:r>
              <a:rPr lang="en-GB" sz="1600" dirty="0">
                <a:latin typeface="Roboto"/>
                <a:ea typeface="Roboto"/>
                <a:cs typeface="Roboto"/>
                <a:sym typeface="Roboto"/>
              </a:rPr>
              <a:t>dilakukan pada 4 aspek meliputi SDM, Riset, Publikasi dan Kerjasama yang terintegrasi dalam aktivitas 5 bidang kerja TVET RC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3"/>
          <p:cNvSpPr/>
          <p:nvPr/>
        </p:nvSpPr>
        <p:spPr>
          <a:xfrm rot="-5400000">
            <a:off x="6372742" y="-1250602"/>
            <a:ext cx="2124413" cy="9514103"/>
          </a:xfrm>
          <a:custGeom>
            <a:avLst/>
            <a:gdLst/>
            <a:ahLst/>
            <a:cxnLst/>
            <a:rect l="l" t="t" r="r" b="b"/>
            <a:pathLst>
              <a:path w="28880" h="129338" extrusionOk="0">
                <a:moveTo>
                  <a:pt x="18082" y="128496"/>
                </a:moveTo>
                <a:cubicBezTo>
                  <a:pt x="18079" y="128123"/>
                  <a:pt x="17829" y="127818"/>
                  <a:pt x="17489" y="127718"/>
                </a:cubicBezTo>
                <a:lnTo>
                  <a:pt x="17442" y="121560"/>
                </a:lnTo>
                <a:cubicBezTo>
                  <a:pt x="23763" y="121486"/>
                  <a:pt x="28880" y="116326"/>
                  <a:pt x="28880" y="109991"/>
                </a:cubicBezTo>
                <a:cubicBezTo>
                  <a:pt x="28880" y="103609"/>
                  <a:pt x="23689" y="98416"/>
                  <a:pt x="17306" y="98416"/>
                </a:cubicBezTo>
                <a:lnTo>
                  <a:pt x="11572" y="98416"/>
                </a:lnTo>
                <a:cubicBezTo>
                  <a:pt x="5460" y="98416"/>
                  <a:pt x="485" y="93444"/>
                  <a:pt x="485" y="87328"/>
                </a:cubicBezTo>
                <a:cubicBezTo>
                  <a:pt x="485" y="81216"/>
                  <a:pt x="5458" y="76241"/>
                  <a:pt x="11572" y="76241"/>
                </a:cubicBezTo>
                <a:lnTo>
                  <a:pt x="17306" y="76241"/>
                </a:lnTo>
                <a:cubicBezTo>
                  <a:pt x="23689" y="76241"/>
                  <a:pt x="28880" y="71051"/>
                  <a:pt x="28880" y="64667"/>
                </a:cubicBezTo>
                <a:cubicBezTo>
                  <a:pt x="28880" y="58284"/>
                  <a:pt x="23689" y="53094"/>
                  <a:pt x="17306" y="53094"/>
                </a:cubicBezTo>
                <a:lnTo>
                  <a:pt x="11572" y="53094"/>
                </a:lnTo>
                <a:cubicBezTo>
                  <a:pt x="5460" y="53094"/>
                  <a:pt x="485" y="48120"/>
                  <a:pt x="485" y="42006"/>
                </a:cubicBezTo>
                <a:cubicBezTo>
                  <a:pt x="485" y="35894"/>
                  <a:pt x="5458" y="30919"/>
                  <a:pt x="11572" y="30919"/>
                </a:cubicBezTo>
                <a:lnTo>
                  <a:pt x="17306" y="30919"/>
                </a:lnTo>
                <a:cubicBezTo>
                  <a:pt x="23689" y="30919"/>
                  <a:pt x="28880" y="25727"/>
                  <a:pt x="28880" y="19346"/>
                </a:cubicBezTo>
                <a:cubicBezTo>
                  <a:pt x="28880" y="13028"/>
                  <a:pt x="23794" y="7883"/>
                  <a:pt x="17503" y="7776"/>
                </a:cubicBezTo>
                <a:lnTo>
                  <a:pt x="17550" y="1617"/>
                </a:lnTo>
                <a:cubicBezTo>
                  <a:pt x="17888" y="1517"/>
                  <a:pt x="18139" y="1210"/>
                  <a:pt x="18143" y="841"/>
                </a:cubicBezTo>
                <a:cubicBezTo>
                  <a:pt x="18150" y="384"/>
                  <a:pt x="17783" y="13"/>
                  <a:pt x="17330" y="7"/>
                </a:cubicBezTo>
                <a:cubicBezTo>
                  <a:pt x="16874" y="1"/>
                  <a:pt x="16502" y="367"/>
                  <a:pt x="16495" y="821"/>
                </a:cubicBezTo>
                <a:cubicBezTo>
                  <a:pt x="16492" y="1188"/>
                  <a:pt x="16730" y="1500"/>
                  <a:pt x="17064" y="1609"/>
                </a:cubicBezTo>
                <a:lnTo>
                  <a:pt x="17015" y="8013"/>
                </a:lnTo>
                <a:lnTo>
                  <a:pt x="17015" y="8016"/>
                </a:lnTo>
                <a:cubicBezTo>
                  <a:pt x="17015" y="8149"/>
                  <a:pt x="17121" y="8258"/>
                  <a:pt x="17258" y="8260"/>
                </a:cubicBezTo>
                <a:cubicBezTo>
                  <a:pt x="17267" y="8260"/>
                  <a:pt x="17275" y="8255"/>
                  <a:pt x="17283" y="8254"/>
                </a:cubicBezTo>
                <a:cubicBezTo>
                  <a:pt x="17290" y="8254"/>
                  <a:pt x="17298" y="8260"/>
                  <a:pt x="17308" y="8260"/>
                </a:cubicBezTo>
                <a:cubicBezTo>
                  <a:pt x="23420" y="8260"/>
                  <a:pt x="28395" y="13232"/>
                  <a:pt x="28395" y="19347"/>
                </a:cubicBezTo>
                <a:cubicBezTo>
                  <a:pt x="28395" y="25460"/>
                  <a:pt x="23422" y="30434"/>
                  <a:pt x="17308" y="30434"/>
                </a:cubicBezTo>
                <a:lnTo>
                  <a:pt x="11574" y="30434"/>
                </a:lnTo>
                <a:cubicBezTo>
                  <a:pt x="5194" y="30434"/>
                  <a:pt x="0" y="35625"/>
                  <a:pt x="0" y="42008"/>
                </a:cubicBezTo>
                <a:cubicBezTo>
                  <a:pt x="0" y="48388"/>
                  <a:pt x="5191" y="53582"/>
                  <a:pt x="11574" y="53582"/>
                </a:cubicBezTo>
                <a:lnTo>
                  <a:pt x="17308" y="53582"/>
                </a:lnTo>
                <a:cubicBezTo>
                  <a:pt x="23420" y="53582"/>
                  <a:pt x="28395" y="58555"/>
                  <a:pt x="28395" y="64669"/>
                </a:cubicBezTo>
                <a:cubicBezTo>
                  <a:pt x="28395" y="70785"/>
                  <a:pt x="23422" y="75756"/>
                  <a:pt x="17308" y="75756"/>
                </a:cubicBezTo>
                <a:lnTo>
                  <a:pt x="11574" y="75756"/>
                </a:lnTo>
                <a:cubicBezTo>
                  <a:pt x="5194" y="75756"/>
                  <a:pt x="0" y="80948"/>
                  <a:pt x="0" y="87332"/>
                </a:cubicBezTo>
                <a:cubicBezTo>
                  <a:pt x="0" y="93713"/>
                  <a:pt x="5191" y="98905"/>
                  <a:pt x="11574" y="98905"/>
                </a:cubicBezTo>
                <a:lnTo>
                  <a:pt x="17308" y="98905"/>
                </a:lnTo>
                <a:cubicBezTo>
                  <a:pt x="23420" y="98905"/>
                  <a:pt x="28395" y="103877"/>
                  <a:pt x="28395" y="109992"/>
                </a:cubicBezTo>
                <a:cubicBezTo>
                  <a:pt x="28395" y="116105"/>
                  <a:pt x="23422" y="121080"/>
                  <a:pt x="17308" y="121080"/>
                </a:cubicBezTo>
                <a:cubicBezTo>
                  <a:pt x="17287" y="121080"/>
                  <a:pt x="17270" y="121086"/>
                  <a:pt x="17253" y="121091"/>
                </a:cubicBezTo>
                <a:cubicBezTo>
                  <a:pt x="17233" y="121087"/>
                  <a:pt x="17215" y="121080"/>
                  <a:pt x="17197" y="121080"/>
                </a:cubicBezTo>
                <a:cubicBezTo>
                  <a:pt x="17064" y="121080"/>
                  <a:pt x="16954" y="121189"/>
                  <a:pt x="16954" y="121324"/>
                </a:cubicBezTo>
                <a:lnTo>
                  <a:pt x="16954" y="121325"/>
                </a:lnTo>
                <a:lnTo>
                  <a:pt x="17003" y="127730"/>
                </a:lnTo>
                <a:cubicBezTo>
                  <a:pt x="16671" y="127840"/>
                  <a:pt x="16431" y="128151"/>
                  <a:pt x="16436" y="128519"/>
                </a:cubicBezTo>
                <a:cubicBezTo>
                  <a:pt x="16441" y="128974"/>
                  <a:pt x="16815" y="129337"/>
                  <a:pt x="17269" y="129333"/>
                </a:cubicBezTo>
                <a:cubicBezTo>
                  <a:pt x="17724" y="129325"/>
                  <a:pt x="18089" y="128951"/>
                  <a:pt x="18082" y="1284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23"/>
          <p:cNvSpPr txBox="1"/>
          <p:nvPr/>
        </p:nvSpPr>
        <p:spPr>
          <a:xfrm>
            <a:off x="2952957" y="4051915"/>
            <a:ext cx="2171864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skema</a:t>
            </a:r>
            <a:r>
              <a:rPr lang="en-US" sz="1600" dirty="0"/>
              <a:t> </a:t>
            </a:r>
            <a:r>
              <a:rPr lang="en-US" sz="1600" dirty="0" err="1"/>
              <a:t>sertifikasi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penguatan</a:t>
            </a:r>
            <a:r>
              <a:rPr lang="en-US" sz="1600" dirty="0"/>
              <a:t> </a:t>
            </a:r>
            <a:r>
              <a:rPr lang="en-US" sz="1600" dirty="0" err="1"/>
              <a:t>CoE</a:t>
            </a:r>
            <a:r>
              <a:rPr lang="en-US" sz="1600" dirty="0"/>
              <a:t> TEVT UPI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1" name="Google Shape;511;p23"/>
          <p:cNvGrpSpPr/>
          <p:nvPr/>
        </p:nvGrpSpPr>
        <p:grpSpPr>
          <a:xfrm>
            <a:off x="3499143" y="1197743"/>
            <a:ext cx="1218007" cy="2725104"/>
            <a:chOff x="1620146" y="1211127"/>
            <a:chExt cx="913505" cy="2043828"/>
          </a:xfrm>
        </p:grpSpPr>
        <p:sp>
          <p:nvSpPr>
            <p:cNvPr id="512" name="Google Shape;512;p23"/>
            <p:cNvSpPr/>
            <p:nvPr/>
          </p:nvSpPr>
          <p:spPr>
            <a:xfrm rot="-5400000">
              <a:off x="1620146" y="2341450"/>
              <a:ext cx="913505" cy="913505"/>
            </a:xfrm>
            <a:custGeom>
              <a:avLst/>
              <a:gdLst/>
              <a:ahLst/>
              <a:cxnLst/>
              <a:rect l="l" t="t" r="r" b="b"/>
              <a:pathLst>
                <a:path w="16558" h="16558" extrusionOk="0">
                  <a:moveTo>
                    <a:pt x="16557" y="8279"/>
                  </a:moveTo>
                  <a:cubicBezTo>
                    <a:pt x="16557" y="10475"/>
                    <a:pt x="15685" y="12581"/>
                    <a:pt x="14133" y="14133"/>
                  </a:cubicBezTo>
                  <a:cubicBezTo>
                    <a:pt x="12581" y="15686"/>
                    <a:pt x="10474" y="16557"/>
                    <a:pt x="8279" y="16557"/>
                  </a:cubicBezTo>
                  <a:cubicBezTo>
                    <a:pt x="6083" y="16557"/>
                    <a:pt x="3979" y="15686"/>
                    <a:pt x="2426" y="14133"/>
                  </a:cubicBezTo>
                  <a:cubicBezTo>
                    <a:pt x="874" y="12581"/>
                    <a:pt x="1" y="10475"/>
                    <a:pt x="1" y="8279"/>
                  </a:cubicBezTo>
                  <a:cubicBezTo>
                    <a:pt x="1" y="6084"/>
                    <a:pt x="874" y="3979"/>
                    <a:pt x="2426" y="2426"/>
                  </a:cubicBezTo>
                  <a:cubicBezTo>
                    <a:pt x="3979" y="874"/>
                    <a:pt x="6083" y="1"/>
                    <a:pt x="8279" y="1"/>
                  </a:cubicBezTo>
                  <a:cubicBezTo>
                    <a:pt x="10474" y="1"/>
                    <a:pt x="12581" y="874"/>
                    <a:pt x="14133" y="2426"/>
                  </a:cubicBezTo>
                  <a:cubicBezTo>
                    <a:pt x="15685" y="3979"/>
                    <a:pt x="16557" y="6084"/>
                    <a:pt x="16557" y="8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 rot="-5400000">
              <a:off x="1806910" y="1235153"/>
              <a:ext cx="540169" cy="492116"/>
            </a:xfrm>
            <a:custGeom>
              <a:avLst/>
              <a:gdLst/>
              <a:ahLst/>
              <a:cxnLst/>
              <a:rect l="l" t="t" r="r" b="b"/>
              <a:pathLst>
                <a:path w="9791" h="8920" extrusionOk="0">
                  <a:moveTo>
                    <a:pt x="4896" y="0"/>
                  </a:moveTo>
                  <a:cubicBezTo>
                    <a:pt x="3754" y="0"/>
                    <a:pt x="2613" y="436"/>
                    <a:pt x="1742" y="1306"/>
                  </a:cubicBezTo>
                  <a:cubicBezTo>
                    <a:pt x="1" y="3048"/>
                    <a:pt x="1" y="5871"/>
                    <a:pt x="1742" y="7613"/>
                  </a:cubicBezTo>
                  <a:cubicBezTo>
                    <a:pt x="2613" y="8484"/>
                    <a:pt x="3754" y="8919"/>
                    <a:pt x="4896" y="8919"/>
                  </a:cubicBezTo>
                  <a:cubicBezTo>
                    <a:pt x="6037" y="8919"/>
                    <a:pt x="7178" y="8484"/>
                    <a:pt x="8049" y="7613"/>
                  </a:cubicBezTo>
                  <a:cubicBezTo>
                    <a:pt x="9791" y="5871"/>
                    <a:pt x="9791" y="3048"/>
                    <a:pt x="8049" y="1306"/>
                  </a:cubicBezTo>
                  <a:cubicBezTo>
                    <a:pt x="7178" y="436"/>
                    <a:pt x="6037" y="0"/>
                    <a:pt x="4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 rot="-5400000">
              <a:off x="1769627" y="2016125"/>
              <a:ext cx="621931" cy="55"/>
            </a:xfrm>
            <a:custGeom>
              <a:avLst/>
              <a:gdLst/>
              <a:ahLst/>
              <a:cxnLst/>
              <a:rect l="l" t="t" r="r" b="b"/>
              <a:pathLst>
                <a:path w="11273" h="1" fill="none" extrusionOk="0">
                  <a:moveTo>
                    <a:pt x="11273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23"/>
            <p:cNvSpPr txBox="1"/>
            <p:nvPr/>
          </p:nvSpPr>
          <p:spPr>
            <a:xfrm>
              <a:off x="1779432" y="1278562"/>
              <a:ext cx="574500" cy="4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400" kern="0" dirty="0">
                  <a:solidFill>
                    <a:srgbClr val="FDFDFD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01</a:t>
              </a:r>
              <a:endParaRPr sz="2400" kern="0" dirty="0">
                <a:solidFill>
                  <a:srgbClr val="FDFDFD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grpSp>
        <p:nvGrpSpPr>
          <p:cNvPr id="516" name="Google Shape;516;p23"/>
          <p:cNvGrpSpPr/>
          <p:nvPr/>
        </p:nvGrpSpPr>
        <p:grpSpPr>
          <a:xfrm>
            <a:off x="6831346" y="1197595"/>
            <a:ext cx="1217933" cy="2681192"/>
            <a:chOff x="4119298" y="1211016"/>
            <a:chExt cx="913450" cy="2010894"/>
          </a:xfrm>
        </p:grpSpPr>
        <p:sp>
          <p:nvSpPr>
            <p:cNvPr id="517" name="Google Shape;517;p23"/>
            <p:cNvSpPr/>
            <p:nvPr/>
          </p:nvSpPr>
          <p:spPr>
            <a:xfrm rot="-5400000">
              <a:off x="4265057" y="2016125"/>
              <a:ext cx="621931" cy="55"/>
            </a:xfrm>
            <a:custGeom>
              <a:avLst/>
              <a:gdLst/>
              <a:ahLst/>
              <a:cxnLst/>
              <a:rect l="l" t="t" r="r" b="b"/>
              <a:pathLst>
                <a:path w="11273" h="1" fill="none" extrusionOk="0">
                  <a:moveTo>
                    <a:pt x="11273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 rot="-5400000">
              <a:off x="4119270" y="2308433"/>
              <a:ext cx="913505" cy="913450"/>
            </a:xfrm>
            <a:custGeom>
              <a:avLst/>
              <a:gdLst/>
              <a:ahLst/>
              <a:cxnLst/>
              <a:rect l="l" t="t" r="r" b="b"/>
              <a:pathLst>
                <a:path w="16558" h="16557" extrusionOk="0">
                  <a:moveTo>
                    <a:pt x="16557" y="8278"/>
                  </a:moveTo>
                  <a:cubicBezTo>
                    <a:pt x="16557" y="10474"/>
                    <a:pt x="15684" y="12580"/>
                    <a:pt x="14132" y="14133"/>
                  </a:cubicBezTo>
                  <a:cubicBezTo>
                    <a:pt x="12579" y="15685"/>
                    <a:pt x="10475" y="16557"/>
                    <a:pt x="8279" y="16557"/>
                  </a:cubicBezTo>
                  <a:cubicBezTo>
                    <a:pt x="6084" y="16557"/>
                    <a:pt x="3977" y="15685"/>
                    <a:pt x="2425" y="14133"/>
                  </a:cubicBezTo>
                  <a:cubicBezTo>
                    <a:pt x="873" y="12580"/>
                    <a:pt x="1" y="10474"/>
                    <a:pt x="1" y="8278"/>
                  </a:cubicBezTo>
                  <a:cubicBezTo>
                    <a:pt x="1" y="6083"/>
                    <a:pt x="873" y="3977"/>
                    <a:pt x="2425" y="2424"/>
                  </a:cubicBezTo>
                  <a:cubicBezTo>
                    <a:pt x="3977" y="872"/>
                    <a:pt x="6084" y="0"/>
                    <a:pt x="8279" y="0"/>
                  </a:cubicBezTo>
                  <a:cubicBezTo>
                    <a:pt x="10475" y="0"/>
                    <a:pt x="12579" y="872"/>
                    <a:pt x="14132" y="2424"/>
                  </a:cubicBezTo>
                  <a:cubicBezTo>
                    <a:pt x="15684" y="3977"/>
                    <a:pt x="16557" y="6083"/>
                    <a:pt x="16557" y="8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 rot="-5400000">
              <a:off x="4305883" y="1235098"/>
              <a:ext cx="540280" cy="492116"/>
            </a:xfrm>
            <a:custGeom>
              <a:avLst/>
              <a:gdLst/>
              <a:ahLst/>
              <a:cxnLst/>
              <a:rect l="l" t="t" r="r" b="b"/>
              <a:pathLst>
                <a:path w="9793" h="8920" extrusionOk="0">
                  <a:moveTo>
                    <a:pt x="4896" y="0"/>
                  </a:moveTo>
                  <a:cubicBezTo>
                    <a:pt x="3755" y="0"/>
                    <a:pt x="2613" y="436"/>
                    <a:pt x="1742" y="1306"/>
                  </a:cubicBezTo>
                  <a:cubicBezTo>
                    <a:pt x="1" y="3048"/>
                    <a:pt x="1" y="5871"/>
                    <a:pt x="1742" y="7613"/>
                  </a:cubicBezTo>
                  <a:cubicBezTo>
                    <a:pt x="2613" y="8484"/>
                    <a:pt x="3755" y="8919"/>
                    <a:pt x="4896" y="8919"/>
                  </a:cubicBezTo>
                  <a:cubicBezTo>
                    <a:pt x="6038" y="8919"/>
                    <a:pt x="7180" y="8484"/>
                    <a:pt x="8050" y="7613"/>
                  </a:cubicBezTo>
                  <a:cubicBezTo>
                    <a:pt x="9792" y="5871"/>
                    <a:pt x="9792" y="3048"/>
                    <a:pt x="8050" y="1306"/>
                  </a:cubicBezTo>
                  <a:cubicBezTo>
                    <a:pt x="7180" y="436"/>
                    <a:pt x="6038" y="0"/>
                    <a:pt x="48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23"/>
            <p:cNvSpPr txBox="1"/>
            <p:nvPr/>
          </p:nvSpPr>
          <p:spPr>
            <a:xfrm>
              <a:off x="4288773" y="1278562"/>
              <a:ext cx="574500" cy="4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400" kern="0" dirty="0">
                  <a:solidFill>
                    <a:srgbClr val="FDFDFD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03</a:t>
              </a:r>
              <a:endParaRPr sz="2400" kern="0" dirty="0">
                <a:solidFill>
                  <a:srgbClr val="FDFDFD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grpSp>
        <p:nvGrpSpPr>
          <p:cNvPr id="521" name="Google Shape;521;p23"/>
          <p:cNvGrpSpPr/>
          <p:nvPr/>
        </p:nvGrpSpPr>
        <p:grpSpPr>
          <a:xfrm>
            <a:off x="10165098" y="1197595"/>
            <a:ext cx="1218007" cy="2725251"/>
            <a:chOff x="6619612" y="1211016"/>
            <a:chExt cx="913505" cy="2043938"/>
          </a:xfrm>
        </p:grpSpPr>
        <p:sp>
          <p:nvSpPr>
            <p:cNvPr id="522" name="Google Shape;522;p23"/>
            <p:cNvSpPr/>
            <p:nvPr/>
          </p:nvSpPr>
          <p:spPr>
            <a:xfrm rot="-5400000">
              <a:off x="6619612" y="2341450"/>
              <a:ext cx="913505" cy="913505"/>
            </a:xfrm>
            <a:custGeom>
              <a:avLst/>
              <a:gdLst/>
              <a:ahLst/>
              <a:cxnLst/>
              <a:rect l="l" t="t" r="r" b="b"/>
              <a:pathLst>
                <a:path w="16558" h="16558" extrusionOk="0">
                  <a:moveTo>
                    <a:pt x="16557" y="8279"/>
                  </a:moveTo>
                  <a:cubicBezTo>
                    <a:pt x="16557" y="10473"/>
                    <a:pt x="15685" y="12579"/>
                    <a:pt x="14133" y="14132"/>
                  </a:cubicBezTo>
                  <a:cubicBezTo>
                    <a:pt x="12581" y="15684"/>
                    <a:pt x="10474" y="16557"/>
                    <a:pt x="8279" y="16557"/>
                  </a:cubicBezTo>
                  <a:cubicBezTo>
                    <a:pt x="6083" y="16557"/>
                    <a:pt x="3979" y="15684"/>
                    <a:pt x="2426" y="14132"/>
                  </a:cubicBezTo>
                  <a:cubicBezTo>
                    <a:pt x="874" y="12579"/>
                    <a:pt x="1" y="10473"/>
                    <a:pt x="1" y="8279"/>
                  </a:cubicBezTo>
                  <a:cubicBezTo>
                    <a:pt x="1" y="6084"/>
                    <a:pt x="874" y="3977"/>
                    <a:pt x="2426" y="2425"/>
                  </a:cubicBezTo>
                  <a:cubicBezTo>
                    <a:pt x="3979" y="873"/>
                    <a:pt x="6083" y="1"/>
                    <a:pt x="8279" y="1"/>
                  </a:cubicBezTo>
                  <a:cubicBezTo>
                    <a:pt x="10474" y="1"/>
                    <a:pt x="12581" y="873"/>
                    <a:pt x="14133" y="2425"/>
                  </a:cubicBezTo>
                  <a:cubicBezTo>
                    <a:pt x="15685" y="3977"/>
                    <a:pt x="16557" y="6084"/>
                    <a:pt x="16557" y="82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 rot="-5400000">
              <a:off x="6812555" y="1235043"/>
              <a:ext cx="540280" cy="492227"/>
            </a:xfrm>
            <a:custGeom>
              <a:avLst/>
              <a:gdLst/>
              <a:ahLst/>
              <a:cxnLst/>
              <a:rect l="l" t="t" r="r" b="b"/>
              <a:pathLst>
                <a:path w="9793" h="8922" extrusionOk="0">
                  <a:moveTo>
                    <a:pt x="4896" y="1"/>
                  </a:moveTo>
                  <a:cubicBezTo>
                    <a:pt x="3755" y="1"/>
                    <a:pt x="2613" y="436"/>
                    <a:pt x="1742" y="1307"/>
                  </a:cubicBezTo>
                  <a:cubicBezTo>
                    <a:pt x="1" y="3049"/>
                    <a:pt x="1" y="5873"/>
                    <a:pt x="1742" y="7615"/>
                  </a:cubicBezTo>
                  <a:cubicBezTo>
                    <a:pt x="2613" y="8486"/>
                    <a:pt x="3755" y="8921"/>
                    <a:pt x="4896" y="8921"/>
                  </a:cubicBezTo>
                  <a:cubicBezTo>
                    <a:pt x="6038" y="8921"/>
                    <a:pt x="7180" y="8486"/>
                    <a:pt x="8050" y="7615"/>
                  </a:cubicBezTo>
                  <a:cubicBezTo>
                    <a:pt x="9792" y="5873"/>
                    <a:pt x="9792" y="3049"/>
                    <a:pt x="8050" y="1307"/>
                  </a:cubicBezTo>
                  <a:cubicBezTo>
                    <a:pt x="7180" y="436"/>
                    <a:pt x="6038" y="1"/>
                    <a:pt x="48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 rot="-5400000">
              <a:off x="6775217" y="2016125"/>
              <a:ext cx="621931" cy="55"/>
            </a:xfrm>
            <a:custGeom>
              <a:avLst/>
              <a:gdLst/>
              <a:ahLst/>
              <a:cxnLst/>
              <a:rect l="l" t="t" r="r" b="b"/>
              <a:pathLst>
                <a:path w="11273" h="1" fill="none" extrusionOk="0">
                  <a:moveTo>
                    <a:pt x="11273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23"/>
            <p:cNvSpPr txBox="1"/>
            <p:nvPr/>
          </p:nvSpPr>
          <p:spPr>
            <a:xfrm>
              <a:off x="6795404" y="1278562"/>
              <a:ext cx="574500" cy="4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400" kern="0">
                  <a:solidFill>
                    <a:srgbClr val="FDFDFD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05</a:t>
              </a:r>
              <a:endParaRPr sz="2400" kern="0">
                <a:solidFill>
                  <a:srgbClr val="FDFDFD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grpSp>
        <p:nvGrpSpPr>
          <p:cNvPr id="526" name="Google Shape;526;p23"/>
          <p:cNvGrpSpPr/>
          <p:nvPr/>
        </p:nvGrpSpPr>
        <p:grpSpPr>
          <a:xfrm>
            <a:off x="5169218" y="3096886"/>
            <a:ext cx="1218007" cy="2725288"/>
            <a:chOff x="2872702" y="2635484"/>
            <a:chExt cx="913505" cy="2043966"/>
          </a:xfrm>
        </p:grpSpPr>
        <p:sp>
          <p:nvSpPr>
            <p:cNvPr id="527" name="Google Shape;527;p23"/>
            <p:cNvSpPr/>
            <p:nvPr/>
          </p:nvSpPr>
          <p:spPr>
            <a:xfrm rot="-5400000">
              <a:off x="2872702" y="2635484"/>
              <a:ext cx="913505" cy="913505"/>
            </a:xfrm>
            <a:custGeom>
              <a:avLst/>
              <a:gdLst/>
              <a:ahLst/>
              <a:cxnLst/>
              <a:rect l="l" t="t" r="r" b="b"/>
              <a:pathLst>
                <a:path w="16558" h="16558" extrusionOk="0">
                  <a:moveTo>
                    <a:pt x="16557" y="8279"/>
                  </a:moveTo>
                  <a:cubicBezTo>
                    <a:pt x="16557" y="10474"/>
                    <a:pt x="15685" y="12581"/>
                    <a:pt x="14133" y="14133"/>
                  </a:cubicBezTo>
                  <a:cubicBezTo>
                    <a:pt x="12581" y="15685"/>
                    <a:pt x="10474" y="16557"/>
                    <a:pt x="8279" y="16557"/>
                  </a:cubicBezTo>
                  <a:cubicBezTo>
                    <a:pt x="6083" y="16557"/>
                    <a:pt x="3977" y="15685"/>
                    <a:pt x="2425" y="14133"/>
                  </a:cubicBezTo>
                  <a:cubicBezTo>
                    <a:pt x="872" y="12581"/>
                    <a:pt x="1" y="10474"/>
                    <a:pt x="1" y="8279"/>
                  </a:cubicBezTo>
                  <a:cubicBezTo>
                    <a:pt x="1" y="6083"/>
                    <a:pt x="872" y="3977"/>
                    <a:pt x="2425" y="2425"/>
                  </a:cubicBezTo>
                  <a:cubicBezTo>
                    <a:pt x="3977" y="872"/>
                    <a:pt x="6083" y="1"/>
                    <a:pt x="8279" y="1"/>
                  </a:cubicBezTo>
                  <a:cubicBezTo>
                    <a:pt x="10474" y="1"/>
                    <a:pt x="12581" y="872"/>
                    <a:pt x="14133" y="2425"/>
                  </a:cubicBezTo>
                  <a:cubicBezTo>
                    <a:pt x="15685" y="3977"/>
                    <a:pt x="16557" y="6083"/>
                    <a:pt x="16557" y="82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 rot="-5400000">
              <a:off x="3057894" y="4163224"/>
              <a:ext cx="540225" cy="492227"/>
            </a:xfrm>
            <a:custGeom>
              <a:avLst/>
              <a:gdLst/>
              <a:ahLst/>
              <a:cxnLst/>
              <a:rect l="l" t="t" r="r" b="b"/>
              <a:pathLst>
                <a:path w="9792" h="8922" extrusionOk="0">
                  <a:moveTo>
                    <a:pt x="4896" y="1"/>
                  </a:moveTo>
                  <a:cubicBezTo>
                    <a:pt x="3755" y="1"/>
                    <a:pt x="2613" y="436"/>
                    <a:pt x="1742" y="1307"/>
                  </a:cubicBezTo>
                  <a:cubicBezTo>
                    <a:pt x="1" y="3049"/>
                    <a:pt x="1" y="5873"/>
                    <a:pt x="1742" y="7615"/>
                  </a:cubicBezTo>
                  <a:cubicBezTo>
                    <a:pt x="2613" y="8486"/>
                    <a:pt x="3755" y="8921"/>
                    <a:pt x="4896" y="8921"/>
                  </a:cubicBezTo>
                  <a:cubicBezTo>
                    <a:pt x="6038" y="8921"/>
                    <a:pt x="7179" y="8486"/>
                    <a:pt x="8050" y="7615"/>
                  </a:cubicBezTo>
                  <a:cubicBezTo>
                    <a:pt x="9792" y="5873"/>
                    <a:pt x="9792" y="3049"/>
                    <a:pt x="8050" y="1307"/>
                  </a:cubicBezTo>
                  <a:cubicBezTo>
                    <a:pt x="7179" y="436"/>
                    <a:pt x="6038" y="1"/>
                    <a:pt x="4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 rot="-5400000">
              <a:off x="3020611" y="3874087"/>
              <a:ext cx="621987" cy="55"/>
            </a:xfrm>
            <a:custGeom>
              <a:avLst/>
              <a:gdLst/>
              <a:ahLst/>
              <a:cxnLst/>
              <a:rect l="l" t="t" r="r" b="b"/>
              <a:pathLst>
                <a:path w="11274" h="1" fill="none" extrusionOk="0">
                  <a:moveTo>
                    <a:pt x="0" y="0"/>
                  </a:moveTo>
                  <a:lnTo>
                    <a:pt x="11273" y="0"/>
                  </a:ln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23"/>
            <p:cNvSpPr txBox="1"/>
            <p:nvPr/>
          </p:nvSpPr>
          <p:spPr>
            <a:xfrm>
              <a:off x="3040704" y="4199227"/>
              <a:ext cx="574500" cy="4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400" kern="0">
                  <a:solidFill>
                    <a:srgbClr val="FDFDFD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02</a:t>
              </a:r>
              <a:endParaRPr sz="2400" kern="0">
                <a:solidFill>
                  <a:srgbClr val="FDFDFD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grpSp>
        <p:nvGrpSpPr>
          <p:cNvPr id="531" name="Google Shape;531;p23"/>
          <p:cNvGrpSpPr/>
          <p:nvPr/>
        </p:nvGrpSpPr>
        <p:grpSpPr>
          <a:xfrm>
            <a:off x="8493699" y="3096886"/>
            <a:ext cx="1218080" cy="2725140"/>
            <a:chOff x="5366063" y="2635484"/>
            <a:chExt cx="913560" cy="2043855"/>
          </a:xfrm>
        </p:grpSpPr>
        <p:sp>
          <p:nvSpPr>
            <p:cNvPr id="532" name="Google Shape;532;p23"/>
            <p:cNvSpPr/>
            <p:nvPr/>
          </p:nvSpPr>
          <p:spPr>
            <a:xfrm rot="-5400000">
              <a:off x="5366091" y="2635457"/>
              <a:ext cx="913505" cy="913560"/>
            </a:xfrm>
            <a:custGeom>
              <a:avLst/>
              <a:gdLst/>
              <a:ahLst/>
              <a:cxnLst/>
              <a:rect l="l" t="t" r="r" b="b"/>
              <a:pathLst>
                <a:path w="16558" h="16559" extrusionOk="0">
                  <a:moveTo>
                    <a:pt x="16557" y="8280"/>
                  </a:moveTo>
                  <a:cubicBezTo>
                    <a:pt x="16557" y="10474"/>
                    <a:pt x="15685" y="12580"/>
                    <a:pt x="14133" y="14133"/>
                  </a:cubicBezTo>
                  <a:cubicBezTo>
                    <a:pt x="12581" y="15685"/>
                    <a:pt x="10474" y="16558"/>
                    <a:pt x="8279" y="16558"/>
                  </a:cubicBezTo>
                  <a:cubicBezTo>
                    <a:pt x="6083" y="16558"/>
                    <a:pt x="3977" y="15685"/>
                    <a:pt x="2425" y="14133"/>
                  </a:cubicBezTo>
                  <a:cubicBezTo>
                    <a:pt x="872" y="12580"/>
                    <a:pt x="1" y="10474"/>
                    <a:pt x="1" y="8280"/>
                  </a:cubicBezTo>
                  <a:cubicBezTo>
                    <a:pt x="1" y="6085"/>
                    <a:pt x="872" y="3978"/>
                    <a:pt x="2425" y="2426"/>
                  </a:cubicBezTo>
                  <a:cubicBezTo>
                    <a:pt x="3977" y="874"/>
                    <a:pt x="6083" y="0"/>
                    <a:pt x="8279" y="0"/>
                  </a:cubicBezTo>
                  <a:cubicBezTo>
                    <a:pt x="10474" y="0"/>
                    <a:pt x="12581" y="874"/>
                    <a:pt x="14133" y="2426"/>
                  </a:cubicBezTo>
                  <a:cubicBezTo>
                    <a:pt x="15685" y="3978"/>
                    <a:pt x="16557" y="6085"/>
                    <a:pt x="16557" y="82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 rot="-5400000">
              <a:off x="5563061" y="4163224"/>
              <a:ext cx="540114" cy="492116"/>
            </a:xfrm>
            <a:custGeom>
              <a:avLst/>
              <a:gdLst/>
              <a:ahLst/>
              <a:cxnLst/>
              <a:rect l="l" t="t" r="r" b="b"/>
              <a:pathLst>
                <a:path w="9790" h="8920" extrusionOk="0">
                  <a:moveTo>
                    <a:pt x="4895" y="1"/>
                  </a:moveTo>
                  <a:cubicBezTo>
                    <a:pt x="3754" y="1"/>
                    <a:pt x="2613" y="436"/>
                    <a:pt x="1742" y="1307"/>
                  </a:cubicBezTo>
                  <a:cubicBezTo>
                    <a:pt x="0" y="3049"/>
                    <a:pt x="0" y="5872"/>
                    <a:pt x="1742" y="7614"/>
                  </a:cubicBezTo>
                  <a:cubicBezTo>
                    <a:pt x="2613" y="8484"/>
                    <a:pt x="3754" y="8920"/>
                    <a:pt x="4895" y="8920"/>
                  </a:cubicBezTo>
                  <a:cubicBezTo>
                    <a:pt x="6036" y="8920"/>
                    <a:pt x="7177" y="8484"/>
                    <a:pt x="8048" y="7614"/>
                  </a:cubicBezTo>
                  <a:cubicBezTo>
                    <a:pt x="9790" y="5872"/>
                    <a:pt x="9790" y="3049"/>
                    <a:pt x="8048" y="1307"/>
                  </a:cubicBezTo>
                  <a:cubicBezTo>
                    <a:pt x="7177" y="436"/>
                    <a:pt x="6036" y="1"/>
                    <a:pt x="4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 rot="-5400000">
              <a:off x="5525778" y="3874087"/>
              <a:ext cx="621987" cy="55"/>
            </a:xfrm>
            <a:custGeom>
              <a:avLst/>
              <a:gdLst/>
              <a:ahLst/>
              <a:cxnLst/>
              <a:rect l="l" t="t" r="r" b="b"/>
              <a:pathLst>
                <a:path w="11274" h="1" fill="none" extrusionOk="0">
                  <a:moveTo>
                    <a:pt x="0" y="0"/>
                  </a:moveTo>
                  <a:lnTo>
                    <a:pt x="11273" y="0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23"/>
            <p:cNvSpPr txBox="1"/>
            <p:nvPr/>
          </p:nvSpPr>
          <p:spPr>
            <a:xfrm>
              <a:off x="5545825" y="4199227"/>
              <a:ext cx="574500" cy="4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400" kern="0">
                  <a:solidFill>
                    <a:srgbClr val="FDFDFD"/>
                  </a:solidFill>
                  <a:latin typeface="Fira Sans Condensed Medium"/>
                  <a:ea typeface="Fira Sans Condensed Medium"/>
                  <a:cs typeface="Fira Sans Condensed Medium"/>
                  <a:sym typeface="Fira Sans Condensed Medium"/>
                </a:rPr>
                <a:t>04</a:t>
              </a:r>
              <a:endParaRPr sz="2400" kern="0">
                <a:solidFill>
                  <a:srgbClr val="FDFDFD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endParaRPr>
            </a:p>
          </p:txBody>
        </p:sp>
      </p:grpSp>
      <p:sp>
        <p:nvSpPr>
          <p:cNvPr id="536" name="Google Shape;536;p23"/>
          <p:cNvSpPr txBox="1"/>
          <p:nvPr/>
        </p:nvSpPr>
        <p:spPr>
          <a:xfrm>
            <a:off x="6460690" y="3997460"/>
            <a:ext cx="2026000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it-IT" sz="1600" dirty="0"/>
              <a:t>Disusunnya panduan heutagogi guru TVET di era digital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9938890" y="4154249"/>
            <a:ext cx="2026000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sv-SE" sz="1600" dirty="0"/>
              <a:t>Redesain Spektrum Keahlian SMK dalam mendukung revolusi industri 4.0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23"/>
          <p:cNvSpPr txBox="1"/>
          <p:nvPr/>
        </p:nvSpPr>
        <p:spPr>
          <a:xfrm>
            <a:off x="4747002" y="1577704"/>
            <a:ext cx="2026000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1600" dirty="0" err="1"/>
              <a:t>Disusunnya</a:t>
            </a:r>
            <a:r>
              <a:rPr lang="en-US" sz="1600" dirty="0"/>
              <a:t> </a:t>
            </a:r>
            <a:r>
              <a:rPr lang="en-US" sz="1600" dirty="0" err="1"/>
              <a:t>panduan</a:t>
            </a:r>
            <a:r>
              <a:rPr lang="en-US" sz="1600" dirty="0"/>
              <a:t> </a:t>
            </a:r>
            <a:r>
              <a:rPr lang="en-US" sz="1600" dirty="0" err="1"/>
              <a:t>persiapan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blended </a:t>
            </a:r>
            <a:r>
              <a:rPr lang="en-US" sz="1600" dirty="0" err="1"/>
              <a:t>untuk</a:t>
            </a:r>
            <a:r>
              <a:rPr lang="en-US" sz="1600" dirty="0"/>
              <a:t> guru TVET di era digital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23"/>
          <p:cNvSpPr txBox="1"/>
          <p:nvPr/>
        </p:nvSpPr>
        <p:spPr>
          <a:xfrm>
            <a:off x="8070263" y="1596410"/>
            <a:ext cx="2237016" cy="1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nn-NO" sz="1600" dirty="0"/>
              <a:t>Disusunnya panduan pembelajaran blended untuk guru TVET di era digital;</a:t>
            </a:r>
            <a:endParaRPr sz="1600" kern="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0" name="Google Shape;540;p23"/>
          <p:cNvGrpSpPr/>
          <p:nvPr/>
        </p:nvGrpSpPr>
        <p:grpSpPr>
          <a:xfrm>
            <a:off x="3885115" y="3009049"/>
            <a:ext cx="446061" cy="609588"/>
            <a:chOff x="-38275925" y="1946600"/>
            <a:chExt cx="231600" cy="317450"/>
          </a:xfrm>
        </p:grpSpPr>
        <p:sp>
          <p:nvSpPr>
            <p:cNvPr id="541" name="Google Shape;541;p23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3" name="Google Shape;543;p23"/>
          <p:cNvSpPr/>
          <p:nvPr/>
        </p:nvSpPr>
        <p:spPr>
          <a:xfrm>
            <a:off x="5473430" y="3401086"/>
            <a:ext cx="609583" cy="60960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7135519" y="2964974"/>
            <a:ext cx="609584" cy="609620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45" name="Google Shape;545;p23"/>
          <p:cNvGrpSpPr/>
          <p:nvPr/>
        </p:nvGrpSpPr>
        <p:grpSpPr>
          <a:xfrm>
            <a:off x="8797951" y="3401102"/>
            <a:ext cx="609575" cy="609575"/>
            <a:chOff x="2676100" y="832575"/>
            <a:chExt cx="483125" cy="483125"/>
          </a:xfrm>
        </p:grpSpPr>
        <p:sp>
          <p:nvSpPr>
            <p:cNvPr id="546" name="Google Shape;546;p23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9" name="Google Shape;549;p23"/>
          <p:cNvSpPr/>
          <p:nvPr/>
        </p:nvSpPr>
        <p:spPr>
          <a:xfrm>
            <a:off x="10518735" y="3009041"/>
            <a:ext cx="510731" cy="609607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435D74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687" y="1"/>
            <a:ext cx="12192687" cy="6848017"/>
            <a:chOff x="-687" y="1"/>
            <a:chExt cx="12192687" cy="6848017"/>
          </a:xfrm>
        </p:grpSpPr>
        <p:sp>
          <p:nvSpPr>
            <p:cNvPr id="52" name="Google Shape;187;p16"/>
            <p:cNvSpPr/>
            <p:nvPr/>
          </p:nvSpPr>
          <p:spPr>
            <a:xfrm>
              <a:off x="0" y="1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187;p16"/>
            <p:cNvSpPr/>
            <p:nvPr/>
          </p:nvSpPr>
          <p:spPr>
            <a:xfrm>
              <a:off x="-687" y="6607387"/>
              <a:ext cx="12192000" cy="2406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rPr>
                <a:t>Roadmap TVET RC 2021-2025</a:t>
              </a:r>
              <a:endParaRPr sz="1400" b="1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" name="Google Shape;1124;p34"/>
          <p:cNvSpPr/>
          <p:nvPr/>
        </p:nvSpPr>
        <p:spPr>
          <a:xfrm>
            <a:off x="0" y="2279362"/>
            <a:ext cx="2890212" cy="2035531"/>
          </a:xfrm>
          <a:custGeom>
            <a:avLst/>
            <a:gdLst/>
            <a:ahLst/>
            <a:cxnLst/>
            <a:rect l="l" t="t" r="r" b="b"/>
            <a:pathLst>
              <a:path w="70188" h="68843" extrusionOk="0">
                <a:moveTo>
                  <a:pt x="35094" y="1"/>
                </a:moveTo>
                <a:cubicBezTo>
                  <a:pt x="33329" y="1"/>
                  <a:pt x="31564" y="674"/>
                  <a:pt x="30218" y="2019"/>
                </a:cubicBezTo>
                <a:lnTo>
                  <a:pt x="2691" y="29546"/>
                </a:lnTo>
                <a:cubicBezTo>
                  <a:pt x="0" y="32249"/>
                  <a:pt x="0" y="36607"/>
                  <a:pt x="2691" y="39297"/>
                </a:cubicBezTo>
                <a:lnTo>
                  <a:pt x="30218" y="66825"/>
                </a:lnTo>
                <a:cubicBezTo>
                  <a:pt x="31564" y="68170"/>
                  <a:pt x="33329" y="68843"/>
                  <a:pt x="35094" y="68843"/>
                </a:cubicBezTo>
                <a:cubicBezTo>
                  <a:pt x="36859" y="68843"/>
                  <a:pt x="38624" y="68170"/>
                  <a:pt x="39969" y="66825"/>
                </a:cubicBezTo>
                <a:lnTo>
                  <a:pt x="67497" y="39297"/>
                </a:lnTo>
                <a:cubicBezTo>
                  <a:pt x="70187" y="36607"/>
                  <a:pt x="70187" y="32249"/>
                  <a:pt x="67497" y="29546"/>
                </a:cubicBezTo>
                <a:lnTo>
                  <a:pt x="39969" y="2019"/>
                </a:lnTo>
                <a:cubicBezTo>
                  <a:pt x="38624" y="674"/>
                  <a:pt x="36859" y="1"/>
                  <a:pt x="35094" y="1"/>
                </a:cubicBezTo>
                <a:close/>
              </a:path>
            </a:pathLst>
          </a:custGeom>
          <a:solidFill>
            <a:schemeClr val="accent3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PENGEMBANGAN</a:t>
            </a:r>
            <a:endParaRPr lang="en-GB" sz="2000" b="1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ctr"/>
            <a:r>
              <a:rPr lang="en-GB" sz="2535" b="1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TVET RC</a:t>
            </a:r>
            <a:endParaRPr sz="2535" b="1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8" name="Google Shape;190;p16"/>
          <p:cNvSpPr/>
          <p:nvPr/>
        </p:nvSpPr>
        <p:spPr>
          <a:xfrm>
            <a:off x="1303990" y="4317693"/>
            <a:ext cx="329139" cy="20198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lang="en-US" sz="2800" b="1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0</a:t>
            </a:r>
            <a:endParaRPr lang="en-US" sz="2800" b="1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2</a:t>
            </a:r>
            <a:endParaRPr lang="en-US" sz="2800" b="1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ctr" defTabSz="1219200"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2800" b="1" kern="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eative Process Infographics by Slidego">
  <a:themeElements>
    <a:clrScheme name="Simple Light">
      <a:dk1>
        <a:srgbClr val="000000"/>
      </a:dk1>
      <a:lt1>
        <a:srgbClr val="FDFDFD"/>
      </a:lt1>
      <a:dk2>
        <a:srgbClr val="B3B3B3"/>
      </a:dk2>
      <a:lt2>
        <a:srgbClr val="E4E4E4"/>
      </a:lt2>
      <a:accent1>
        <a:srgbClr val="5591EC"/>
      </a:accent1>
      <a:accent2>
        <a:srgbClr val="91C7E9"/>
      </a:accent2>
      <a:accent3>
        <a:srgbClr val="FF966B"/>
      </a:accent3>
      <a:accent4>
        <a:srgbClr val="F0BC91"/>
      </a:accent4>
      <a:accent5>
        <a:srgbClr val="A38BB4"/>
      </a:accent5>
      <a:accent6>
        <a:srgbClr val="B3B1D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reative Process Infographics by Slidego">
  <a:themeElements>
    <a:clrScheme name="Simple Light">
      <a:dk1>
        <a:srgbClr val="000000"/>
      </a:dk1>
      <a:lt1>
        <a:srgbClr val="FDFDFD"/>
      </a:lt1>
      <a:dk2>
        <a:srgbClr val="B3B3B3"/>
      </a:dk2>
      <a:lt2>
        <a:srgbClr val="E4E4E4"/>
      </a:lt2>
      <a:accent1>
        <a:srgbClr val="5591EC"/>
      </a:accent1>
      <a:accent2>
        <a:srgbClr val="91C7E9"/>
      </a:accent2>
      <a:accent3>
        <a:srgbClr val="FF966B"/>
      </a:accent3>
      <a:accent4>
        <a:srgbClr val="F0BC91"/>
      </a:accent4>
      <a:accent5>
        <a:srgbClr val="A38BB4"/>
      </a:accent5>
      <a:accent6>
        <a:srgbClr val="B3B1D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reative Process Infographics by Slidego">
  <a:themeElements>
    <a:clrScheme name="Simple Light">
      <a:dk1>
        <a:srgbClr val="000000"/>
      </a:dk1>
      <a:lt1>
        <a:srgbClr val="FDFDFD"/>
      </a:lt1>
      <a:dk2>
        <a:srgbClr val="B3B3B3"/>
      </a:dk2>
      <a:lt2>
        <a:srgbClr val="E4E4E4"/>
      </a:lt2>
      <a:accent1>
        <a:srgbClr val="5591EC"/>
      </a:accent1>
      <a:accent2>
        <a:srgbClr val="91C7E9"/>
      </a:accent2>
      <a:accent3>
        <a:srgbClr val="FF966B"/>
      </a:accent3>
      <a:accent4>
        <a:srgbClr val="F0BC91"/>
      </a:accent4>
      <a:accent5>
        <a:srgbClr val="A38BB4"/>
      </a:accent5>
      <a:accent6>
        <a:srgbClr val="B3B1D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5243</Words>
  <Application>WPS Presentation</Application>
  <PresentationFormat>Widescreen</PresentationFormat>
  <Paragraphs>241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SimSun</vt:lpstr>
      <vt:lpstr>Wingdings</vt:lpstr>
      <vt:lpstr>Fira Sans Extra Condensed SemiBold</vt:lpstr>
      <vt:lpstr>Segoe Print</vt:lpstr>
      <vt:lpstr>Roboto</vt:lpstr>
      <vt:lpstr>Arial</vt:lpstr>
      <vt:lpstr>Fira Sans Extra Condensed Medium</vt:lpstr>
      <vt:lpstr>Arial Black</vt:lpstr>
      <vt:lpstr>Symbol</vt:lpstr>
      <vt:lpstr>Times New Roman</vt:lpstr>
      <vt:lpstr>Calibri</vt:lpstr>
      <vt:lpstr>Fira Sans Condensed Medium</vt:lpstr>
      <vt:lpstr>Trebuchet MS (Body)</vt:lpstr>
      <vt:lpstr>Trebuchet MS</vt:lpstr>
      <vt:lpstr>Microsoft YaHei</vt:lpstr>
      <vt:lpstr>Arial Unicode MS</vt:lpstr>
      <vt:lpstr>Calibri Light</vt:lpstr>
      <vt:lpstr>Office Theme</vt:lpstr>
      <vt:lpstr>Creative Process Infographics by Slidego</vt:lpstr>
      <vt:lpstr>1_Creative Process Infographics by Slidego</vt:lpstr>
      <vt:lpstr>2_Creative Process Infographics by Slidego</vt:lpstr>
      <vt:lpstr>PowerPoint 演示文稿</vt:lpstr>
      <vt:lpstr>PowerPoint 演示文稿</vt:lpstr>
      <vt:lpstr>PowerPoint 演示文稿</vt:lpstr>
      <vt:lpstr>BEBERAPA PENGEMBANGAN  ROAD MAP</vt:lpstr>
      <vt:lpstr>PowerPoint 演示文稿</vt:lpstr>
      <vt:lpstr>ROADMAP  TECHNICAL AND VOCATIONAL EDUCATION TRAINING RESEARCH CENTER  (TVET RC)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Roadmap Penelitian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Main Editor</cp:lastModifiedBy>
  <cp:revision>34</cp:revision>
  <dcterms:created xsi:type="dcterms:W3CDTF">2021-06-09T06:09:00Z</dcterms:created>
  <dcterms:modified xsi:type="dcterms:W3CDTF">2021-06-24T02:31:44Z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